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Montserrat"/>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942c6bd5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942c6bd5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942c6bd52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942c6bd52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942c6bd5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6942c6bd5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6942c6bd5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6942c6bd5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d1dbac57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d1dbac57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d1dbac57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d1dbac57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d1dbac57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d1dbac57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d1dbac57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3d1dbac57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Dopri5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6942c6bd5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6942c6bd5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6942c6bd5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6942c6bd5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91f52ded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91f52ded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Examples:</a:t>
            </a:r>
            <a:endParaRPr/>
          </a:p>
          <a:p>
            <a:pPr indent="-298450" lvl="0" marL="457200" rtl="0" algn="l">
              <a:spcBef>
                <a:spcPts val="0"/>
              </a:spcBef>
              <a:spcAft>
                <a:spcPts val="0"/>
              </a:spcAft>
              <a:buSzPts val="1100"/>
              <a:buAutoNum type="arabicPeriod"/>
            </a:pPr>
            <a:r>
              <a:rPr lang="en-GB"/>
              <a:t>Physics: motion of planets, fluid dynamics, thermodynamics</a:t>
            </a:r>
            <a:endParaRPr/>
          </a:p>
          <a:p>
            <a:pPr indent="-298450" lvl="0" marL="457200" rtl="0" algn="l">
              <a:spcBef>
                <a:spcPts val="0"/>
              </a:spcBef>
              <a:spcAft>
                <a:spcPts val="0"/>
              </a:spcAft>
              <a:buSzPts val="1100"/>
              <a:buAutoNum type="arabicPeriod"/>
            </a:pPr>
            <a:r>
              <a:rPr lang="en-GB"/>
              <a:t>Biology: population dynamics, neural activity</a:t>
            </a:r>
            <a:endParaRPr/>
          </a:p>
          <a:p>
            <a:pPr indent="-298450" lvl="0" marL="457200" rtl="0" algn="l">
              <a:spcBef>
                <a:spcPts val="0"/>
              </a:spcBef>
              <a:spcAft>
                <a:spcPts val="0"/>
              </a:spcAft>
              <a:buSzPts val="1100"/>
              <a:buAutoNum type="arabicPeriod"/>
            </a:pPr>
            <a:r>
              <a:rPr lang="en-GB"/>
              <a:t>Engineering: control systems, robotic</a:t>
            </a:r>
            <a:r>
              <a:rPr lang="en-GB"/>
              <a:t>s</a:t>
            </a:r>
            <a:endParaRPr/>
          </a:p>
          <a:p>
            <a:pPr indent="-298450" lvl="0" marL="457200" rtl="0" algn="l">
              <a:spcBef>
                <a:spcPts val="0"/>
              </a:spcBef>
              <a:spcAft>
                <a:spcPts val="0"/>
              </a:spcAft>
              <a:buSzPts val="1100"/>
              <a:buAutoNum type="arabicPeriod"/>
            </a:pPr>
            <a:r>
              <a:rPr lang="en-GB"/>
              <a:t>Economics: market modeling, game theory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Why do they matter:</a:t>
            </a:r>
            <a:endParaRPr/>
          </a:p>
          <a:p>
            <a:pPr indent="0" lvl="0" marL="0" rtl="0" algn="l">
              <a:spcBef>
                <a:spcPts val="0"/>
              </a:spcBef>
              <a:spcAft>
                <a:spcPts val="0"/>
              </a:spcAft>
              <a:buNone/>
            </a:pPr>
            <a:r>
              <a:rPr lang="en-GB"/>
              <a:t>Predicting how systems evolve over time is essential for control, optimization and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Phase Space:</a:t>
            </a:r>
            <a:endParaRPr/>
          </a:p>
          <a:p>
            <a:pPr indent="-298450" lvl="0" marL="457200" rtl="0" algn="l">
              <a:spcBef>
                <a:spcPts val="0"/>
              </a:spcBef>
              <a:spcAft>
                <a:spcPts val="0"/>
              </a:spcAft>
              <a:buClr>
                <a:srgbClr val="1B212C"/>
              </a:buClr>
              <a:buSzPts val="1100"/>
              <a:buAutoNum type="arabicPeriod"/>
            </a:pPr>
            <a:r>
              <a:rPr lang="en-GB">
                <a:solidFill>
                  <a:srgbClr val="1B212C"/>
                </a:solidFill>
              </a:rPr>
              <a:t>The phase space is a geometric representation of all possible states of a system.</a:t>
            </a:r>
            <a:endParaRPr>
              <a:solidFill>
                <a:srgbClr val="1B212C"/>
              </a:solidFill>
            </a:endParaRPr>
          </a:p>
          <a:p>
            <a:pPr indent="-298450" lvl="0" marL="457200" rtl="0" algn="l">
              <a:spcBef>
                <a:spcPts val="0"/>
              </a:spcBef>
              <a:spcAft>
                <a:spcPts val="0"/>
              </a:spcAft>
              <a:buClr>
                <a:srgbClr val="1B212C"/>
              </a:buClr>
              <a:buSzPts val="1100"/>
              <a:buAutoNum type="arabicPeriod"/>
            </a:pPr>
            <a:r>
              <a:rPr lang="en-GB">
                <a:solidFill>
                  <a:srgbClr val="1B212C"/>
                </a:solidFill>
              </a:rPr>
              <a:t>Each point = one configuration (e.g., position &amp; velocity).</a:t>
            </a:r>
            <a:endParaRPr>
              <a:solidFill>
                <a:srgbClr val="1B212C"/>
              </a:solidFill>
            </a:endParaRPr>
          </a:p>
          <a:p>
            <a:pPr indent="-298450" lvl="0" marL="457200" rtl="0" algn="l">
              <a:spcBef>
                <a:spcPts val="0"/>
              </a:spcBef>
              <a:spcAft>
                <a:spcPts val="0"/>
              </a:spcAft>
              <a:buClr>
                <a:srgbClr val="1B212C"/>
              </a:buClr>
              <a:buSzPts val="1100"/>
              <a:buAutoNum type="arabicPeriod"/>
            </a:pPr>
            <a:r>
              <a:rPr lang="en-GB">
                <a:solidFill>
                  <a:srgbClr val="1B212C"/>
                </a:solidFill>
              </a:rPr>
              <a:t>The system’s trajectory traces how its state evolves over time.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d1dbac57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3d1dbac57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d1dbac57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d1dbac57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d1dbac57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3d1dbac57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d1dbac57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3d1dbac57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d1dbac5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3d1dbac5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3d1dbac5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3d1dbac5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3d1dbac57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3d1dbac5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d1dbac5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d1dbac5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6942c6bd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6942c6bd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Lato"/>
              <a:buChar char="-"/>
            </a:pPr>
            <a:r>
              <a:rPr lang="en-GB" sz="1400">
                <a:solidFill>
                  <a:schemeClr val="dk1"/>
                </a:solidFill>
                <a:latin typeface="Lato"/>
                <a:ea typeface="Lato"/>
                <a:cs typeface="Lato"/>
                <a:sym typeface="Lato"/>
              </a:rPr>
              <a:t>Small errors in the learned vector field cause large trajectory divergence.</a:t>
            </a:r>
            <a:endParaRPr sz="1400">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High Chamfer distance and Low Hausdorff distance in chaotic settings indicate significant mismatch in global structure.</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6942c6bd5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6942c6bd5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SINDy outperforms Neural ODEs</a:t>
            </a:r>
            <a:r>
              <a:rPr lang="en-GB">
                <a:solidFill>
                  <a:schemeClr val="dk1"/>
                </a:solidFill>
              </a:rPr>
              <a:t> across all systems and metrics (especially in chaos).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691f52ded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691f52ded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942c6bd5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6942c6bd5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We investigated the use of Neural Ordinary Differential Equations (Neural ODEs) as a data-driven approach to learning the underlying vector field of dynamical systems directly from trajectory data. We assessed whether these learned dynamics could reliably identify and analyse fixed points and their stability. Our results show that Neural ODEs can effectively recover fixed points and</a:t>
            </a:r>
            <a:endParaRPr/>
          </a:p>
          <a:p>
            <a:pPr indent="0" lvl="0" marL="0" rtl="0" algn="l">
              <a:spcBef>
                <a:spcPts val="0"/>
              </a:spcBef>
              <a:spcAft>
                <a:spcPts val="0"/>
              </a:spcAft>
              <a:buClr>
                <a:schemeClr val="dk1"/>
              </a:buClr>
              <a:buSzPts val="1100"/>
              <a:buFont typeface="Arial"/>
              <a:buNone/>
            </a:pPr>
            <a:r>
              <a:rPr lang="en-GB"/>
              <a:t>local phase portraits in low-dimensional systems such as the 2D homoclinic system.</a:t>
            </a:r>
            <a:endParaRPr/>
          </a:p>
          <a:p>
            <a:pPr indent="0" lvl="0" marL="0" rtl="0" algn="l">
              <a:spcBef>
                <a:spcPts val="0"/>
              </a:spcBef>
              <a:spcAft>
                <a:spcPts val="0"/>
              </a:spcAft>
              <a:buNone/>
            </a:pPr>
            <a:r>
              <a:t/>
            </a:r>
            <a:endParaRPr/>
          </a:p>
          <a:p>
            <a:pPr indent="-323850" lvl="0" marL="457200" rtl="0" algn="l">
              <a:lnSpc>
                <a:spcPct val="115000"/>
              </a:lnSpc>
              <a:spcBef>
                <a:spcPts val="0"/>
              </a:spcBef>
              <a:spcAft>
                <a:spcPts val="0"/>
              </a:spcAft>
              <a:buClr>
                <a:srgbClr val="1B212C"/>
              </a:buClr>
              <a:buSzPts val="1500"/>
              <a:buFont typeface="Lato"/>
              <a:buChar char="●"/>
            </a:pPr>
            <a:r>
              <a:rPr lang="en-GB" sz="1500">
                <a:solidFill>
                  <a:srgbClr val="1B212C"/>
                </a:solidFill>
                <a:latin typeface="Lato"/>
                <a:ea typeface="Lato"/>
                <a:cs typeface="Lato"/>
                <a:sym typeface="Lato"/>
              </a:rPr>
              <a:t>Yes, Neural ODEs can effectively recover fixed points and their stability in 2D systems, by generating the phase space from trajectory data.</a:t>
            </a:r>
            <a:endParaRPr sz="1500">
              <a:solidFill>
                <a:srgbClr val="1B212C"/>
              </a:solidFill>
              <a:latin typeface="Lato"/>
              <a:ea typeface="Lato"/>
              <a:cs typeface="Lato"/>
              <a:sym typeface="Lato"/>
            </a:endParaRPr>
          </a:p>
          <a:p>
            <a:pPr indent="-323850" lvl="0" marL="457200" rtl="0" algn="l">
              <a:lnSpc>
                <a:spcPct val="115000"/>
              </a:lnSpc>
              <a:spcBef>
                <a:spcPts val="0"/>
              </a:spcBef>
              <a:spcAft>
                <a:spcPts val="0"/>
              </a:spcAft>
              <a:buClr>
                <a:srgbClr val="1B212C"/>
              </a:buClr>
              <a:buSzPts val="1500"/>
              <a:buFont typeface="Lato"/>
              <a:buChar char="●"/>
            </a:pPr>
            <a:r>
              <a:rPr lang="en-GB" sz="1500">
                <a:solidFill>
                  <a:srgbClr val="1B212C"/>
                </a:solidFill>
                <a:latin typeface="Lato"/>
                <a:ea typeface="Lato"/>
                <a:cs typeface="Lato"/>
                <a:sym typeface="Lato"/>
              </a:rPr>
              <a:t>Demonstrates strong interpolation and struggles with extrapolation for fast-changing regions or sparse training data in the phase space.</a:t>
            </a:r>
            <a:endParaRPr sz="1500">
              <a:solidFill>
                <a:srgbClr val="1B212C"/>
              </a:solidFill>
              <a:latin typeface="Lato"/>
              <a:ea typeface="Lato"/>
              <a:cs typeface="Lato"/>
              <a:sym typeface="Lato"/>
            </a:endParaRPr>
          </a:p>
          <a:p>
            <a:pPr indent="-323850" lvl="0" marL="457200" rtl="0" algn="l">
              <a:lnSpc>
                <a:spcPct val="115000"/>
              </a:lnSpc>
              <a:spcBef>
                <a:spcPts val="0"/>
              </a:spcBef>
              <a:spcAft>
                <a:spcPts val="0"/>
              </a:spcAft>
              <a:buClr>
                <a:srgbClr val="1B212C"/>
              </a:buClr>
              <a:buSzPts val="1500"/>
              <a:buFont typeface="Lato"/>
              <a:buChar char="●"/>
            </a:pPr>
            <a:r>
              <a:rPr lang="en-GB" sz="1500">
                <a:solidFill>
                  <a:srgbClr val="1B212C"/>
                </a:solidFill>
                <a:latin typeface="Lato"/>
                <a:ea typeface="Lato"/>
                <a:cs typeface="Lato"/>
                <a:sym typeface="Lato"/>
              </a:rPr>
              <a:t>Capable of capturing bifurcation phenomenon qualitatively.</a:t>
            </a:r>
            <a:endParaRPr sz="1500">
              <a:solidFill>
                <a:srgbClr val="1B212C"/>
              </a:solidFill>
              <a:latin typeface="Lato"/>
              <a:ea typeface="Lato"/>
              <a:cs typeface="Lato"/>
              <a:sym typeface="Lato"/>
            </a:endParaRPr>
          </a:p>
          <a:p>
            <a:pPr indent="-323850" lvl="0" marL="457200" rtl="0" algn="l">
              <a:lnSpc>
                <a:spcPct val="115000"/>
              </a:lnSpc>
              <a:spcBef>
                <a:spcPts val="0"/>
              </a:spcBef>
              <a:spcAft>
                <a:spcPts val="0"/>
              </a:spcAft>
              <a:buClr>
                <a:srgbClr val="1B212C"/>
              </a:buClr>
              <a:buSzPts val="1500"/>
              <a:buFont typeface="Lato"/>
              <a:buChar char="●"/>
            </a:pPr>
            <a:r>
              <a:rPr lang="en-GB" sz="1500">
                <a:solidFill>
                  <a:srgbClr val="1B212C"/>
                </a:solidFill>
                <a:latin typeface="Lato"/>
                <a:ea typeface="Lato"/>
                <a:cs typeface="Lato"/>
                <a:sym typeface="Lato"/>
              </a:rPr>
              <a:t>Struggles with chaotic regimes for the Lorenz System.</a:t>
            </a:r>
            <a:endParaRPr sz="1500">
              <a:solidFill>
                <a:srgbClr val="1B212C"/>
              </a:solidFill>
              <a:latin typeface="Lato"/>
              <a:ea typeface="Lato"/>
              <a:cs typeface="Lato"/>
              <a:sym typeface="Lato"/>
            </a:endParaRPr>
          </a:p>
          <a:p>
            <a:pPr indent="-323850" lvl="0" marL="457200" rtl="0" algn="l">
              <a:lnSpc>
                <a:spcPct val="115000"/>
              </a:lnSpc>
              <a:spcBef>
                <a:spcPts val="0"/>
              </a:spcBef>
              <a:spcAft>
                <a:spcPts val="0"/>
              </a:spcAft>
              <a:buClr>
                <a:srgbClr val="1B212C"/>
              </a:buClr>
              <a:buSzPts val="1500"/>
              <a:buFont typeface="Lato"/>
              <a:buChar char="●"/>
            </a:pPr>
            <a:r>
              <a:rPr lang="en-GB" sz="1500">
                <a:solidFill>
                  <a:srgbClr val="1B212C"/>
                </a:solidFill>
                <a:latin typeface="Lato"/>
                <a:ea typeface="Lato"/>
                <a:cs typeface="Lato"/>
                <a:sym typeface="Lato"/>
              </a:rPr>
              <a:t>SINDy outperforms Neural ODEs in training time and metrics</a:t>
            </a:r>
            <a:endParaRPr sz="1500">
              <a:solidFill>
                <a:srgbClr val="1B212C"/>
              </a:solidFill>
              <a:latin typeface="Lato"/>
              <a:ea typeface="Lato"/>
              <a:cs typeface="Lato"/>
              <a:sym typeface="Lato"/>
            </a:endParaRPr>
          </a:p>
          <a:p>
            <a:pPr indent="-323850" lvl="1" marL="914400" rtl="0" algn="l">
              <a:lnSpc>
                <a:spcPct val="115000"/>
              </a:lnSpc>
              <a:spcBef>
                <a:spcPts val="0"/>
              </a:spcBef>
              <a:spcAft>
                <a:spcPts val="0"/>
              </a:spcAft>
              <a:buClr>
                <a:srgbClr val="1B212C"/>
              </a:buClr>
              <a:buSzPts val="1500"/>
              <a:buFont typeface="Lato"/>
              <a:buChar char="○"/>
            </a:pPr>
            <a:r>
              <a:rPr lang="en-GB" sz="1500">
                <a:solidFill>
                  <a:srgbClr val="1B212C"/>
                </a:solidFill>
                <a:latin typeface="Lato"/>
                <a:ea typeface="Lato"/>
                <a:cs typeface="Lato"/>
                <a:sym typeface="Lato"/>
              </a:rPr>
              <a:t>We used simple neural architecture</a:t>
            </a:r>
            <a:endParaRPr sz="1500">
              <a:solidFill>
                <a:srgbClr val="1B212C"/>
              </a:solidFill>
              <a:latin typeface="Lato"/>
              <a:ea typeface="Lato"/>
              <a:cs typeface="Lato"/>
              <a:sym typeface="Lato"/>
            </a:endParaRPr>
          </a:p>
          <a:p>
            <a:pPr indent="-323850" lvl="1" marL="914400" rtl="0" algn="l">
              <a:lnSpc>
                <a:spcPct val="115000"/>
              </a:lnSpc>
              <a:spcBef>
                <a:spcPts val="0"/>
              </a:spcBef>
              <a:spcAft>
                <a:spcPts val="0"/>
              </a:spcAft>
              <a:buClr>
                <a:srgbClr val="1B212C"/>
              </a:buClr>
              <a:buSzPts val="1500"/>
              <a:buFont typeface="Lato"/>
              <a:buChar char="○"/>
            </a:pPr>
            <a:r>
              <a:rPr lang="en-GB" sz="1500">
                <a:solidFill>
                  <a:srgbClr val="1B212C"/>
                </a:solidFill>
                <a:latin typeface="Lato"/>
                <a:ea typeface="Lato"/>
                <a:cs typeface="Lato"/>
                <a:sym typeface="Lato"/>
              </a:rPr>
              <a:t>Did not tune hyperparameters extensively</a:t>
            </a:r>
            <a:endParaRPr sz="1500">
              <a:solidFill>
                <a:srgbClr val="1B212C"/>
              </a:solidFill>
              <a:latin typeface="Lato"/>
              <a:ea typeface="Lato"/>
              <a:cs typeface="Lato"/>
              <a:sym typeface="Lato"/>
            </a:endParaRPr>
          </a:p>
          <a:p>
            <a:pPr indent="-323850" lvl="0" marL="457200" rtl="0" algn="l">
              <a:lnSpc>
                <a:spcPct val="115000"/>
              </a:lnSpc>
              <a:spcBef>
                <a:spcPts val="0"/>
              </a:spcBef>
              <a:spcAft>
                <a:spcPts val="0"/>
              </a:spcAft>
              <a:buClr>
                <a:srgbClr val="1B212C"/>
              </a:buClr>
              <a:buSzPts val="1500"/>
              <a:buFont typeface="Lato"/>
              <a:buChar char="●"/>
            </a:pPr>
            <a:r>
              <a:rPr lang="en-GB" sz="1500">
                <a:solidFill>
                  <a:srgbClr val="1B212C"/>
                </a:solidFill>
                <a:latin typeface="Lato"/>
                <a:ea typeface="Lato"/>
                <a:cs typeface="Lato"/>
                <a:sym typeface="Lato"/>
              </a:rPr>
              <a:t>SiLU performed best as the activation function</a:t>
            </a:r>
            <a:endParaRPr sz="1500">
              <a:solidFill>
                <a:srgbClr val="1B212C"/>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6942c6bd5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6942c6bd5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91f52ded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691f52ded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d1dbac57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d1dbac57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691f52dede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691f52dede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691f52ded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691f52ded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Stable Latent: Uses Average Hausdorff Distance</a:t>
            </a:r>
            <a:endParaRPr/>
          </a:p>
          <a:p>
            <a:pPr indent="0" lvl="0" marL="0" rtl="0" algn="l">
              <a:spcBef>
                <a:spcPts val="0"/>
              </a:spcBef>
              <a:spcAft>
                <a:spcPts val="0"/>
              </a:spcAft>
              <a:buNone/>
            </a:pPr>
            <a:r>
              <a:rPr lang="en-GB"/>
              <a:t>CS ODEs: Uses Mean Squared Error (MSE), Mean Absolute Error (MAE), R² score, and Chamfer Distance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d1dbac5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d1dbac5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6942c6bd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6942c6bd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942c6bd52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942c6bd52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942c6bd5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6942c6bd5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gif"/><Relationship Id="rId5" Type="http://schemas.openxmlformats.org/officeDocument/2006/relationships/image" Target="../media/image10.gif"/><Relationship Id="rId6"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2.gif"/><Relationship Id="rId5" Type="http://schemas.openxmlformats.org/officeDocument/2006/relationships/image" Target="../media/image1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hyperlink" Target="https://en.wikipedia.org/wiki/Residual_neural_networ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slide" Target="/ppt/slides/slide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hyperlink" Target="https://www.physicswithelliot.com/simple-pendulum-with-phase-spac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rxiv.org/abs/1806.07366" TargetMode="External"/><Relationship Id="rId4" Type="http://schemas.openxmlformats.org/officeDocument/2006/relationships/hyperlink" Target="http://dx.doi.org/10.1073/pnas.1517384113" TargetMode="External"/><Relationship Id="rId10" Type="http://schemas.openxmlformats.org/officeDocument/2006/relationships/hyperlink" Target="https://link.springer.com/book/10.1007/978-3-642-61453-8" TargetMode="External"/><Relationship Id="rId9" Type="http://schemas.openxmlformats.org/officeDocument/2006/relationships/hyperlink" Target="https://www.mdpi.com/2227-7390/9/9/1009" TargetMode="External"/><Relationship Id="rId5" Type="http://schemas.openxmlformats.org/officeDocument/2006/relationships/hyperlink" Target="https://arxiv.org/abs/2404.10622" TargetMode="External"/><Relationship Id="rId6" Type="http://schemas.openxmlformats.org/officeDocument/2006/relationships/hyperlink" Target="http://arxiv.org/abs/2411.02292" TargetMode="External"/><Relationship Id="rId7" Type="http://schemas.openxmlformats.org/officeDocument/2006/relationships/hyperlink" Target="https://rmets.onlinelibrary.wiley.com/doi/abs/10.1002/qj.4450" TargetMode="External"/><Relationship Id="rId8" Type="http://schemas.openxmlformats.org/officeDocument/2006/relationships/hyperlink" Target="https://link.springer.com/book/10.1007/978-3-319-08314-8"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slide" Target="/ppt/slides/slide32.xml"/><Relationship Id="rId4" Type="http://schemas.openxmlformats.org/officeDocument/2006/relationships/slide" Target="/ppt/slides/slide32.xml"/><Relationship Id="rId5" Type="http://schemas.openxmlformats.org/officeDocument/2006/relationships/slide" Target="/ppt/slides/slide32.xml"/><Relationship Id="rId6" Type="http://schemas.openxmlformats.org/officeDocument/2006/relationships/slide" Target="/ppt/slides/slide32.xml"/><Relationship Id="rId7" Type="http://schemas.openxmlformats.org/officeDocument/2006/relationships/slide" Target="/ppt/slid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8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Neural ODEs for Phase</a:t>
            </a:r>
            <a:endParaRPr/>
          </a:p>
          <a:p>
            <a:pPr indent="0" lvl="0" marL="0" rtl="0" algn="l">
              <a:spcBef>
                <a:spcPts val="0"/>
              </a:spcBef>
              <a:spcAft>
                <a:spcPts val="0"/>
              </a:spcAft>
              <a:buNone/>
            </a:pPr>
            <a:r>
              <a:rPr lang="en-GB"/>
              <a:t>Space Estimation</a:t>
            </a:r>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By Mankrit Singh, Raghav Juyal and Yilin Tang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Van der Pol Equation </a:t>
            </a:r>
            <a:endParaRPr/>
          </a:p>
        </p:txBody>
      </p:sp>
      <p:pic>
        <p:nvPicPr>
          <p:cNvPr id="199" name="Google Shape;199;p22"/>
          <p:cNvPicPr preferRelativeResize="0"/>
          <p:nvPr/>
        </p:nvPicPr>
        <p:blipFill>
          <a:blip r:embed="rId3">
            <a:alphaModFix/>
          </a:blip>
          <a:stretch>
            <a:fillRect/>
          </a:stretch>
        </p:blipFill>
        <p:spPr>
          <a:xfrm>
            <a:off x="5392825" y="503529"/>
            <a:ext cx="2943575" cy="840050"/>
          </a:xfrm>
          <a:prstGeom prst="rect">
            <a:avLst/>
          </a:prstGeom>
          <a:noFill/>
          <a:ln>
            <a:noFill/>
          </a:ln>
        </p:spPr>
      </p:pic>
      <p:pic>
        <p:nvPicPr>
          <p:cNvPr id="200" name="Google Shape;200;p22" title="vanderpol0.gif"/>
          <p:cNvPicPr preferRelativeResize="0"/>
          <p:nvPr/>
        </p:nvPicPr>
        <p:blipFill>
          <a:blip r:embed="rId4">
            <a:alphaModFix/>
          </a:blip>
          <a:stretch>
            <a:fillRect/>
          </a:stretch>
        </p:blipFill>
        <p:spPr>
          <a:xfrm>
            <a:off x="3357063" y="1822600"/>
            <a:ext cx="2383188" cy="2342074"/>
          </a:xfrm>
          <a:prstGeom prst="rect">
            <a:avLst/>
          </a:prstGeom>
          <a:noFill/>
          <a:ln>
            <a:noFill/>
          </a:ln>
        </p:spPr>
      </p:pic>
      <p:pic>
        <p:nvPicPr>
          <p:cNvPr id="201" name="Google Shape;201;p22" title="vanderpol-1.gif"/>
          <p:cNvPicPr preferRelativeResize="0"/>
          <p:nvPr/>
        </p:nvPicPr>
        <p:blipFill>
          <a:blip r:embed="rId5">
            <a:alphaModFix/>
          </a:blip>
          <a:stretch>
            <a:fillRect/>
          </a:stretch>
        </p:blipFill>
        <p:spPr>
          <a:xfrm>
            <a:off x="701335" y="1822601"/>
            <a:ext cx="2307390" cy="2342074"/>
          </a:xfrm>
          <a:prstGeom prst="rect">
            <a:avLst/>
          </a:prstGeom>
          <a:noFill/>
          <a:ln>
            <a:noFill/>
          </a:ln>
        </p:spPr>
      </p:pic>
      <p:pic>
        <p:nvPicPr>
          <p:cNvPr id="202" name="Google Shape;202;p22" title="vanderpol1.gif"/>
          <p:cNvPicPr preferRelativeResize="0"/>
          <p:nvPr/>
        </p:nvPicPr>
        <p:blipFill>
          <a:blip r:embed="rId6">
            <a:alphaModFix/>
          </a:blip>
          <a:stretch>
            <a:fillRect/>
          </a:stretch>
        </p:blipFill>
        <p:spPr>
          <a:xfrm>
            <a:off x="6085226" y="1822600"/>
            <a:ext cx="2307399" cy="2339574"/>
          </a:xfrm>
          <a:prstGeom prst="rect">
            <a:avLst/>
          </a:prstGeom>
          <a:noFill/>
          <a:ln>
            <a:noFill/>
          </a:ln>
        </p:spPr>
      </p:pic>
      <p:sp>
        <p:nvSpPr>
          <p:cNvPr id="203" name="Google Shape;203;p22"/>
          <p:cNvSpPr txBox="1"/>
          <p:nvPr/>
        </p:nvSpPr>
        <p:spPr>
          <a:xfrm>
            <a:off x="1568825" y="4269775"/>
            <a:ext cx="57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μ=-1</a:t>
            </a:r>
            <a:endParaRPr sz="1300">
              <a:solidFill>
                <a:schemeClr val="lt1"/>
              </a:solidFill>
              <a:latin typeface="Lato"/>
              <a:ea typeface="Lato"/>
              <a:cs typeface="Lato"/>
              <a:sym typeface="Lato"/>
            </a:endParaRPr>
          </a:p>
        </p:txBody>
      </p:sp>
      <p:sp>
        <p:nvSpPr>
          <p:cNvPr id="204" name="Google Shape;204;p22"/>
          <p:cNvSpPr txBox="1"/>
          <p:nvPr/>
        </p:nvSpPr>
        <p:spPr>
          <a:xfrm>
            <a:off x="4285788" y="4269775"/>
            <a:ext cx="57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μ=0</a:t>
            </a:r>
            <a:endParaRPr sz="1300">
              <a:solidFill>
                <a:schemeClr val="lt1"/>
              </a:solidFill>
              <a:latin typeface="Lato"/>
              <a:ea typeface="Lato"/>
              <a:cs typeface="Lato"/>
              <a:sym typeface="Lato"/>
            </a:endParaRPr>
          </a:p>
        </p:txBody>
      </p:sp>
      <p:sp>
        <p:nvSpPr>
          <p:cNvPr id="205" name="Google Shape;205;p22"/>
          <p:cNvSpPr txBox="1"/>
          <p:nvPr/>
        </p:nvSpPr>
        <p:spPr>
          <a:xfrm>
            <a:off x="7060238" y="4269775"/>
            <a:ext cx="57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μ=1</a:t>
            </a:r>
            <a:endParaRPr sz="1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Van der Pol Equation </a:t>
            </a:r>
            <a:endParaRPr/>
          </a:p>
        </p:txBody>
      </p:sp>
      <p:pic>
        <p:nvPicPr>
          <p:cNvPr id="211" name="Google Shape;211;p23"/>
          <p:cNvPicPr preferRelativeResize="0"/>
          <p:nvPr/>
        </p:nvPicPr>
        <p:blipFill>
          <a:blip r:embed="rId3">
            <a:alphaModFix/>
          </a:blip>
          <a:stretch>
            <a:fillRect/>
          </a:stretch>
        </p:blipFill>
        <p:spPr>
          <a:xfrm>
            <a:off x="5392825" y="503529"/>
            <a:ext cx="2943575" cy="840050"/>
          </a:xfrm>
          <a:prstGeom prst="rect">
            <a:avLst/>
          </a:prstGeom>
          <a:noFill/>
          <a:ln>
            <a:noFill/>
          </a:ln>
        </p:spPr>
      </p:pic>
      <p:sp>
        <p:nvSpPr>
          <p:cNvPr id="212" name="Google Shape;212;p23"/>
          <p:cNvSpPr txBox="1"/>
          <p:nvPr/>
        </p:nvSpPr>
        <p:spPr>
          <a:xfrm>
            <a:off x="1568825" y="4269775"/>
            <a:ext cx="57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μ=-1</a:t>
            </a:r>
            <a:endParaRPr sz="1300">
              <a:solidFill>
                <a:schemeClr val="lt1"/>
              </a:solidFill>
              <a:latin typeface="Lato"/>
              <a:ea typeface="Lato"/>
              <a:cs typeface="Lato"/>
              <a:sym typeface="Lato"/>
            </a:endParaRPr>
          </a:p>
        </p:txBody>
      </p:sp>
      <p:sp>
        <p:nvSpPr>
          <p:cNvPr id="213" name="Google Shape;213;p23"/>
          <p:cNvSpPr txBox="1"/>
          <p:nvPr/>
        </p:nvSpPr>
        <p:spPr>
          <a:xfrm>
            <a:off x="4285788" y="4269775"/>
            <a:ext cx="57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μ=0</a:t>
            </a:r>
            <a:endParaRPr sz="1300">
              <a:solidFill>
                <a:schemeClr val="lt1"/>
              </a:solidFill>
              <a:latin typeface="Lato"/>
              <a:ea typeface="Lato"/>
              <a:cs typeface="Lato"/>
              <a:sym typeface="Lato"/>
            </a:endParaRPr>
          </a:p>
        </p:txBody>
      </p:sp>
      <p:sp>
        <p:nvSpPr>
          <p:cNvPr id="214" name="Google Shape;214;p23"/>
          <p:cNvSpPr txBox="1"/>
          <p:nvPr/>
        </p:nvSpPr>
        <p:spPr>
          <a:xfrm>
            <a:off x="7060238" y="4269775"/>
            <a:ext cx="57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μ=1</a:t>
            </a:r>
            <a:endParaRPr sz="1300">
              <a:solidFill>
                <a:schemeClr val="lt1"/>
              </a:solidFill>
              <a:latin typeface="Lato"/>
              <a:ea typeface="Lato"/>
              <a:cs typeface="Lato"/>
              <a:sym typeface="Lato"/>
            </a:endParaRPr>
          </a:p>
        </p:txBody>
      </p:sp>
      <p:pic>
        <p:nvPicPr>
          <p:cNvPr id="215" name="Google Shape;215;p23" title="vanderpol-1_orbits.png"/>
          <p:cNvPicPr preferRelativeResize="0"/>
          <p:nvPr/>
        </p:nvPicPr>
        <p:blipFill>
          <a:blip r:embed="rId4">
            <a:alphaModFix/>
          </a:blip>
          <a:stretch>
            <a:fillRect/>
          </a:stretch>
        </p:blipFill>
        <p:spPr>
          <a:xfrm>
            <a:off x="625550" y="1822575"/>
            <a:ext cx="2383175" cy="2274158"/>
          </a:xfrm>
          <a:prstGeom prst="rect">
            <a:avLst/>
          </a:prstGeom>
          <a:noFill/>
          <a:ln>
            <a:noFill/>
          </a:ln>
        </p:spPr>
      </p:pic>
      <p:pic>
        <p:nvPicPr>
          <p:cNvPr id="216" name="Google Shape;216;p23" title="vanderpol0_orbits.png"/>
          <p:cNvPicPr preferRelativeResize="0"/>
          <p:nvPr/>
        </p:nvPicPr>
        <p:blipFill>
          <a:blip r:embed="rId5">
            <a:alphaModFix/>
          </a:blip>
          <a:stretch>
            <a:fillRect/>
          </a:stretch>
        </p:blipFill>
        <p:spPr>
          <a:xfrm>
            <a:off x="3336450" y="1822592"/>
            <a:ext cx="2383175" cy="2274132"/>
          </a:xfrm>
          <a:prstGeom prst="rect">
            <a:avLst/>
          </a:prstGeom>
          <a:noFill/>
          <a:ln>
            <a:noFill/>
          </a:ln>
        </p:spPr>
      </p:pic>
      <p:pic>
        <p:nvPicPr>
          <p:cNvPr id="217" name="Google Shape;217;p23" title="vanderpol1_orbits.png"/>
          <p:cNvPicPr preferRelativeResize="0"/>
          <p:nvPr/>
        </p:nvPicPr>
        <p:blipFill>
          <a:blip r:embed="rId6">
            <a:alphaModFix/>
          </a:blip>
          <a:stretch>
            <a:fillRect/>
          </a:stretch>
        </p:blipFill>
        <p:spPr>
          <a:xfrm>
            <a:off x="6047338" y="1822589"/>
            <a:ext cx="2383175" cy="22741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Nonlinear Homoclinic </a:t>
            </a:r>
            <a:r>
              <a:rPr lang="en-GB"/>
              <a:t>System</a:t>
            </a:r>
            <a:endParaRPr/>
          </a:p>
        </p:txBody>
      </p:sp>
      <p:sp>
        <p:nvSpPr>
          <p:cNvPr id="223" name="Google Shape;223;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24"/>
          <p:cNvPicPr preferRelativeResize="0"/>
          <p:nvPr/>
        </p:nvPicPr>
        <p:blipFill>
          <a:blip r:embed="rId3">
            <a:alphaModFix/>
          </a:blip>
          <a:stretch>
            <a:fillRect/>
          </a:stretch>
        </p:blipFill>
        <p:spPr>
          <a:xfrm>
            <a:off x="6153640" y="478070"/>
            <a:ext cx="2182760" cy="914100"/>
          </a:xfrm>
          <a:prstGeom prst="rect">
            <a:avLst/>
          </a:prstGeom>
          <a:noFill/>
          <a:ln>
            <a:noFill/>
          </a:ln>
        </p:spPr>
      </p:pic>
      <p:pic>
        <p:nvPicPr>
          <p:cNvPr id="225" name="Google Shape;225;p24"/>
          <p:cNvPicPr preferRelativeResize="0"/>
          <p:nvPr/>
        </p:nvPicPr>
        <p:blipFill>
          <a:blip r:embed="rId4">
            <a:alphaModFix/>
          </a:blip>
          <a:stretch>
            <a:fillRect/>
          </a:stretch>
        </p:blipFill>
        <p:spPr>
          <a:xfrm>
            <a:off x="2804300" y="1678912"/>
            <a:ext cx="3535401" cy="2688476"/>
          </a:xfrm>
          <a:prstGeom prst="rect">
            <a:avLst/>
          </a:prstGeom>
          <a:noFill/>
          <a:ln>
            <a:noFill/>
          </a:ln>
        </p:spPr>
      </p:pic>
      <p:sp>
        <p:nvSpPr>
          <p:cNvPr id="226" name="Google Shape;226;p24"/>
          <p:cNvSpPr txBox="1"/>
          <p:nvPr/>
        </p:nvSpPr>
        <p:spPr>
          <a:xfrm>
            <a:off x="4050800" y="4291200"/>
            <a:ext cx="114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Figure from [8]</a:t>
            </a:r>
            <a:endParaRPr sz="1100">
              <a:solidFill>
                <a:schemeClr val="lt1"/>
              </a:solidFill>
              <a:latin typeface="Lato"/>
              <a:ea typeface="Lato"/>
              <a:cs typeface="Lato"/>
              <a:sym typeface="Lato"/>
            </a:endParaRPr>
          </a:p>
        </p:txBody>
      </p:sp>
      <p:pic>
        <p:nvPicPr>
          <p:cNvPr id="227" name="Google Shape;227;p24" title="hmc.gif"/>
          <p:cNvPicPr preferRelativeResize="0"/>
          <p:nvPr/>
        </p:nvPicPr>
        <p:blipFill>
          <a:blip r:embed="rId5">
            <a:alphaModFix/>
          </a:blip>
          <a:stretch>
            <a:fillRect/>
          </a:stretch>
        </p:blipFill>
        <p:spPr>
          <a:xfrm>
            <a:off x="2984371" y="1567550"/>
            <a:ext cx="3182600" cy="31592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0"/>
                                          </p:stCondLst>
                                        </p:cTn>
                                        <p:tgtEl>
                                          <p:spTgt spid="2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Lorenz System</a:t>
            </a:r>
            <a:endParaRPr/>
          </a:p>
        </p:txBody>
      </p:sp>
      <p:sp>
        <p:nvSpPr>
          <p:cNvPr id="233" name="Google Shape;233;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25"/>
          <p:cNvPicPr preferRelativeResize="0"/>
          <p:nvPr/>
        </p:nvPicPr>
        <p:blipFill>
          <a:blip r:embed="rId3">
            <a:alphaModFix/>
          </a:blip>
          <a:stretch>
            <a:fillRect/>
          </a:stretch>
        </p:blipFill>
        <p:spPr>
          <a:xfrm>
            <a:off x="5777800" y="431775"/>
            <a:ext cx="2147651" cy="1005925"/>
          </a:xfrm>
          <a:prstGeom prst="rect">
            <a:avLst/>
          </a:prstGeom>
          <a:noFill/>
          <a:ln>
            <a:noFill/>
          </a:ln>
        </p:spPr>
      </p:pic>
      <p:pic>
        <p:nvPicPr>
          <p:cNvPr id="235" name="Google Shape;235;p25" title="nonchaotic_lorenz.gif"/>
          <p:cNvPicPr preferRelativeResize="0"/>
          <p:nvPr/>
        </p:nvPicPr>
        <p:blipFill>
          <a:blip r:embed="rId4">
            <a:alphaModFix/>
          </a:blip>
          <a:stretch>
            <a:fillRect/>
          </a:stretch>
        </p:blipFill>
        <p:spPr>
          <a:xfrm>
            <a:off x="1335225" y="1686899"/>
            <a:ext cx="2904349" cy="2672494"/>
          </a:xfrm>
          <a:prstGeom prst="rect">
            <a:avLst/>
          </a:prstGeom>
          <a:noFill/>
          <a:ln>
            <a:noFill/>
          </a:ln>
        </p:spPr>
      </p:pic>
      <p:sp>
        <p:nvSpPr>
          <p:cNvPr id="236" name="Google Shape;236;p25"/>
          <p:cNvSpPr txBox="1"/>
          <p:nvPr/>
        </p:nvSpPr>
        <p:spPr>
          <a:xfrm>
            <a:off x="1870200" y="4478750"/>
            <a:ext cx="167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Non-chaotic Lorenz</a:t>
            </a:r>
            <a:endParaRPr sz="1300">
              <a:solidFill>
                <a:schemeClr val="lt1"/>
              </a:solidFill>
              <a:latin typeface="Lato"/>
              <a:ea typeface="Lato"/>
              <a:cs typeface="Lato"/>
              <a:sym typeface="Lato"/>
            </a:endParaRPr>
          </a:p>
        </p:txBody>
      </p:sp>
      <p:sp>
        <p:nvSpPr>
          <p:cNvPr id="237" name="Google Shape;237;p25"/>
          <p:cNvSpPr txBox="1"/>
          <p:nvPr/>
        </p:nvSpPr>
        <p:spPr>
          <a:xfrm>
            <a:off x="6120675" y="4478750"/>
            <a:ext cx="167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C</a:t>
            </a:r>
            <a:r>
              <a:rPr lang="en-GB" sz="1300">
                <a:solidFill>
                  <a:schemeClr val="lt1"/>
                </a:solidFill>
                <a:latin typeface="Lato"/>
                <a:ea typeface="Lato"/>
                <a:cs typeface="Lato"/>
                <a:sym typeface="Lato"/>
              </a:rPr>
              <a:t>haotic Lorenz</a:t>
            </a:r>
            <a:endParaRPr sz="1300">
              <a:solidFill>
                <a:schemeClr val="lt1"/>
              </a:solidFill>
              <a:latin typeface="Lato"/>
              <a:ea typeface="Lato"/>
              <a:cs typeface="Lato"/>
              <a:sym typeface="Lato"/>
            </a:endParaRPr>
          </a:p>
        </p:txBody>
      </p:sp>
      <p:pic>
        <p:nvPicPr>
          <p:cNvPr id="238" name="Google Shape;238;p25" title="chaotic_lorenz.gif"/>
          <p:cNvPicPr preferRelativeResize="0"/>
          <p:nvPr/>
        </p:nvPicPr>
        <p:blipFill>
          <a:blip r:embed="rId5">
            <a:alphaModFix/>
          </a:blip>
          <a:stretch>
            <a:fillRect/>
          </a:stretch>
        </p:blipFill>
        <p:spPr>
          <a:xfrm>
            <a:off x="5298688" y="1678750"/>
            <a:ext cx="2964088" cy="268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Euler Integration</a:t>
            </a:r>
            <a:endParaRPr/>
          </a:p>
        </p:txBody>
      </p:sp>
      <p:sp>
        <p:nvSpPr>
          <p:cNvPr id="244" name="Google Shape;244;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26"/>
          <p:cNvPicPr preferRelativeResize="0"/>
          <p:nvPr/>
        </p:nvPicPr>
        <p:blipFill>
          <a:blip r:embed="rId3">
            <a:alphaModFix/>
          </a:blip>
          <a:stretch>
            <a:fillRect/>
          </a:stretch>
        </p:blipFill>
        <p:spPr>
          <a:xfrm>
            <a:off x="0" y="1670523"/>
            <a:ext cx="9143999" cy="21833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ResNet</a:t>
            </a:r>
            <a:endParaRPr/>
          </a:p>
        </p:txBody>
      </p:sp>
      <p:sp>
        <p:nvSpPr>
          <p:cNvPr id="251" name="Google Shape;251;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27"/>
          <p:cNvPicPr preferRelativeResize="0"/>
          <p:nvPr/>
        </p:nvPicPr>
        <p:blipFill>
          <a:blip r:embed="rId3">
            <a:alphaModFix/>
          </a:blip>
          <a:stretch>
            <a:fillRect/>
          </a:stretch>
        </p:blipFill>
        <p:spPr>
          <a:xfrm>
            <a:off x="1796926" y="1307855"/>
            <a:ext cx="5550150" cy="3006876"/>
          </a:xfrm>
          <a:prstGeom prst="rect">
            <a:avLst/>
          </a:prstGeom>
          <a:noFill/>
          <a:ln>
            <a:noFill/>
          </a:ln>
        </p:spPr>
      </p:pic>
      <p:sp>
        <p:nvSpPr>
          <p:cNvPr id="253" name="Google Shape;253;p27"/>
          <p:cNvSpPr txBox="1"/>
          <p:nvPr/>
        </p:nvSpPr>
        <p:spPr>
          <a:xfrm>
            <a:off x="3552450" y="4517025"/>
            <a:ext cx="20391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Image Credits: </a:t>
            </a:r>
            <a:r>
              <a:rPr lang="en-GB" sz="1300" u="sng">
                <a:solidFill>
                  <a:schemeClr val="hlink"/>
                </a:solidFill>
                <a:latin typeface="Lato"/>
                <a:ea typeface="Lato"/>
                <a:cs typeface="Lato"/>
                <a:sym typeface="Lato"/>
                <a:hlinkClick r:id="rId4"/>
              </a:rPr>
              <a:t>Wikipedia</a:t>
            </a:r>
            <a:endParaRPr sz="13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Neural ODE</a:t>
            </a:r>
            <a:endParaRPr/>
          </a:p>
        </p:txBody>
      </p:sp>
      <p:sp>
        <p:nvSpPr>
          <p:cNvPr id="259" name="Google Shape;259;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28"/>
          <p:cNvPicPr preferRelativeResize="0"/>
          <p:nvPr/>
        </p:nvPicPr>
        <p:blipFill>
          <a:blip r:embed="rId3">
            <a:alphaModFix/>
          </a:blip>
          <a:stretch>
            <a:fillRect/>
          </a:stretch>
        </p:blipFill>
        <p:spPr>
          <a:xfrm>
            <a:off x="2108100" y="1168298"/>
            <a:ext cx="4927799" cy="3451000"/>
          </a:xfrm>
          <a:prstGeom prst="rect">
            <a:avLst/>
          </a:prstGeom>
          <a:noFill/>
          <a:ln>
            <a:noFill/>
          </a:ln>
        </p:spPr>
      </p:pic>
      <p:sp>
        <p:nvSpPr>
          <p:cNvPr id="261" name="Google Shape;261;p28"/>
          <p:cNvSpPr txBox="1"/>
          <p:nvPr/>
        </p:nvSpPr>
        <p:spPr>
          <a:xfrm>
            <a:off x="3811050" y="4738450"/>
            <a:ext cx="15219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Image Credits: [</a:t>
            </a:r>
            <a:r>
              <a:rPr lang="en-GB" sz="1300" u="sng">
                <a:solidFill>
                  <a:schemeClr val="hlink"/>
                </a:solidFill>
                <a:latin typeface="Lato"/>
                <a:ea typeface="Lato"/>
                <a:cs typeface="Lato"/>
                <a:sym typeface="Lato"/>
                <a:hlinkClick action="ppaction://hlinksldjump" r:id="rId4"/>
              </a:rPr>
              <a:t>1</a:t>
            </a:r>
            <a:r>
              <a:rPr lang="en-GB" sz="1300">
                <a:solidFill>
                  <a:schemeClr val="lt1"/>
                </a:solidFill>
                <a:latin typeface="Lato"/>
                <a:ea typeface="Lato"/>
                <a:cs typeface="Lato"/>
                <a:sym typeface="Lato"/>
              </a:rPr>
              <a:t>]</a:t>
            </a:r>
            <a:endParaRPr sz="13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Method and Architecture Details</a:t>
            </a:r>
            <a:endParaRPr/>
          </a:p>
        </p:txBody>
      </p:sp>
      <p:sp>
        <p:nvSpPr>
          <p:cNvPr id="267" name="Google Shape;267;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sz="1400"/>
              <a:t>Give model starting points and train it to predict full trajectories</a:t>
            </a:r>
            <a:endParaRPr sz="1400"/>
          </a:p>
          <a:p>
            <a:pPr indent="-317500" lvl="0" marL="457200" rtl="0" algn="l">
              <a:spcBef>
                <a:spcPts val="0"/>
              </a:spcBef>
              <a:spcAft>
                <a:spcPts val="0"/>
              </a:spcAft>
              <a:buSzPts val="1400"/>
              <a:buChar char="●"/>
            </a:pPr>
            <a:r>
              <a:rPr lang="en-GB" sz="1400"/>
              <a:t>Predict trajectories for the test starting points</a:t>
            </a:r>
            <a:endParaRPr sz="1400"/>
          </a:p>
          <a:p>
            <a:pPr indent="-317500" lvl="0" marL="457200" rtl="0" algn="l">
              <a:spcBef>
                <a:spcPts val="0"/>
              </a:spcBef>
              <a:spcAft>
                <a:spcPts val="0"/>
              </a:spcAft>
              <a:buSzPts val="1400"/>
              <a:buChar char="●"/>
            </a:pPr>
            <a:r>
              <a:rPr lang="en-GB" sz="1400"/>
              <a:t>Model the phase </a:t>
            </a:r>
            <a:r>
              <a:rPr lang="en-GB" sz="1400"/>
              <a:t>space</a:t>
            </a:r>
            <a:r>
              <a:rPr lang="en-GB" sz="1400"/>
              <a:t> and look for the fixed points</a:t>
            </a:r>
            <a:endParaRPr sz="1400"/>
          </a:p>
        </p:txBody>
      </p:sp>
      <p:pic>
        <p:nvPicPr>
          <p:cNvPr id="268" name="Google Shape;268;p29"/>
          <p:cNvPicPr preferRelativeResize="0"/>
          <p:nvPr/>
        </p:nvPicPr>
        <p:blipFill>
          <a:blip r:embed="rId3">
            <a:alphaModFix/>
          </a:blip>
          <a:stretch>
            <a:fillRect/>
          </a:stretch>
        </p:blipFill>
        <p:spPr>
          <a:xfrm>
            <a:off x="38100" y="2637663"/>
            <a:ext cx="9067800" cy="218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Identify Fix Points</a:t>
            </a:r>
            <a:endParaRPr/>
          </a:p>
        </p:txBody>
      </p:sp>
      <p:sp>
        <p:nvSpPr>
          <p:cNvPr id="274" name="Google Shape;274;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Find the minimum squared magnitude of the vector field by scipy.optimize.fmin</a:t>
            </a:r>
            <a:endParaRPr/>
          </a:p>
          <a:p>
            <a:pPr indent="0" lvl="0" marL="0" rtl="0" algn="l">
              <a:spcBef>
                <a:spcPts val="1200"/>
              </a:spcBef>
              <a:spcAft>
                <a:spcPts val="0"/>
              </a:spcAft>
              <a:buNone/>
            </a:pPr>
            <a:r>
              <a:rPr lang="en-GB"/>
              <a:t>• Compute the Jacobian matrix via finite difference at each identified fixed point</a:t>
            </a:r>
            <a:endParaRPr/>
          </a:p>
          <a:p>
            <a:pPr indent="0" lvl="0" marL="0" rtl="0" algn="l">
              <a:spcBef>
                <a:spcPts val="1200"/>
              </a:spcBef>
              <a:spcAft>
                <a:spcPts val="1200"/>
              </a:spcAft>
              <a:buNone/>
            </a:pPr>
            <a:r>
              <a:rPr lang="en-GB"/>
              <a:t>• Compute eigenvalues of this Jacobian matrix to determine the local stability characteristics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Error Metrics</a:t>
            </a:r>
            <a:endParaRPr/>
          </a:p>
        </p:txBody>
      </p:sp>
      <p:sp>
        <p:nvSpPr>
          <p:cNvPr id="280" name="Google Shape;280;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lang="en-GB"/>
              <a:t>Mean Squared Error (MSE)</a:t>
            </a:r>
            <a:r>
              <a:rPr lang="en-GB"/>
              <a:t>: Measures the average squared difference between predicted and true trajectory points.</a:t>
            </a:r>
            <a:endParaRPr/>
          </a:p>
          <a:p>
            <a:pPr indent="0" lvl="0" marL="0" rtl="0" algn="l">
              <a:spcBef>
                <a:spcPts val="1200"/>
              </a:spcBef>
              <a:spcAft>
                <a:spcPts val="0"/>
              </a:spcAft>
              <a:buNone/>
            </a:pPr>
            <a:r>
              <a:rPr lang="en-GB"/>
              <a:t>• </a:t>
            </a:r>
            <a:r>
              <a:rPr b="1" lang="en-GB"/>
              <a:t>Mean Absolute Error (MAE)</a:t>
            </a:r>
            <a:r>
              <a:rPr lang="en-GB"/>
              <a:t>: Computes the average absolute difference between corresponding points.</a:t>
            </a:r>
            <a:endParaRPr/>
          </a:p>
          <a:p>
            <a:pPr indent="0" lvl="0" marL="0" rtl="0" algn="l">
              <a:spcBef>
                <a:spcPts val="1200"/>
              </a:spcBef>
              <a:spcAft>
                <a:spcPts val="0"/>
              </a:spcAft>
              <a:buNone/>
            </a:pPr>
            <a:r>
              <a:rPr lang="en-GB"/>
              <a:t>• </a:t>
            </a:r>
            <a:r>
              <a:rPr b="1" lang="en-GB"/>
              <a:t>Chamfer Distance</a:t>
            </a:r>
            <a:r>
              <a:rPr lang="en-GB"/>
              <a:t>: A set-based metric that averages the distance from each point in one trajectory to its nearest neighbour in the other.</a:t>
            </a:r>
            <a:endParaRPr/>
          </a:p>
          <a:p>
            <a:pPr indent="0" lvl="0" marL="0" rtl="0" algn="l">
              <a:spcBef>
                <a:spcPts val="1200"/>
              </a:spcBef>
              <a:spcAft>
                <a:spcPts val="0"/>
              </a:spcAft>
              <a:buNone/>
            </a:pPr>
            <a:r>
              <a:rPr lang="en-GB"/>
              <a:t>• </a:t>
            </a:r>
            <a:r>
              <a:rPr b="1" lang="en-GB"/>
              <a:t>Hausdorff Distance</a:t>
            </a:r>
            <a:r>
              <a:rPr lang="en-GB"/>
              <a:t>: Measures the maximum distance from a point in one trajectory to the nearest point in the other, capturing worst-case deviation.</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Motivation (1/2)</a:t>
            </a:r>
            <a:endParaRPr/>
          </a:p>
        </p:txBody>
      </p:sp>
      <p:pic>
        <p:nvPicPr>
          <p:cNvPr id="141" name="Google Shape;141;p14" title="phase-space.png"/>
          <p:cNvPicPr preferRelativeResize="0"/>
          <p:nvPr/>
        </p:nvPicPr>
        <p:blipFill>
          <a:blip r:embed="rId3">
            <a:alphaModFix/>
          </a:blip>
          <a:stretch>
            <a:fillRect/>
          </a:stretch>
        </p:blipFill>
        <p:spPr>
          <a:xfrm>
            <a:off x="5495675" y="1307850"/>
            <a:ext cx="3422859" cy="3530851"/>
          </a:xfrm>
          <a:prstGeom prst="rect">
            <a:avLst/>
          </a:prstGeom>
          <a:noFill/>
          <a:ln>
            <a:noFill/>
          </a:ln>
        </p:spPr>
      </p:pic>
      <p:sp>
        <p:nvSpPr>
          <p:cNvPr id="142" name="Google Shape;142;p14"/>
          <p:cNvSpPr txBox="1"/>
          <p:nvPr/>
        </p:nvSpPr>
        <p:spPr>
          <a:xfrm>
            <a:off x="150925" y="4756200"/>
            <a:ext cx="43545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Image Credits: </a:t>
            </a:r>
            <a:r>
              <a:rPr lang="en-GB" sz="1300" u="sng">
                <a:solidFill>
                  <a:schemeClr val="hlink"/>
                </a:solidFill>
                <a:latin typeface="Lato"/>
                <a:ea typeface="Lato"/>
                <a:cs typeface="Lato"/>
                <a:sym typeface="Lato"/>
                <a:hlinkClick r:id="rId4"/>
              </a:rPr>
              <a:t>Physics with Elliot</a:t>
            </a:r>
            <a:endParaRPr sz="1300">
              <a:solidFill>
                <a:schemeClr val="lt1"/>
              </a:solidFill>
              <a:latin typeface="Lato"/>
              <a:ea typeface="Lato"/>
              <a:cs typeface="Lato"/>
              <a:sym typeface="Lato"/>
            </a:endParaRPr>
          </a:p>
        </p:txBody>
      </p:sp>
      <p:sp>
        <p:nvSpPr>
          <p:cNvPr id="143" name="Google Shape;143;p14"/>
          <p:cNvSpPr txBox="1"/>
          <p:nvPr/>
        </p:nvSpPr>
        <p:spPr>
          <a:xfrm>
            <a:off x="230825" y="1605150"/>
            <a:ext cx="4684200" cy="2942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Dynamical Systems are </a:t>
            </a:r>
            <a:r>
              <a:rPr i="1" lang="en-GB" sz="1500" u="sng">
                <a:solidFill>
                  <a:schemeClr val="lt1"/>
                </a:solidFill>
                <a:latin typeface="Lato"/>
                <a:ea typeface="Lato"/>
                <a:cs typeface="Lato"/>
                <a:sym typeface="Lato"/>
              </a:rPr>
              <a:t>everywhere</a:t>
            </a:r>
            <a:r>
              <a:rPr lang="en-GB" sz="1500">
                <a:solidFill>
                  <a:schemeClr val="lt1"/>
                </a:solidFill>
                <a:latin typeface="Lato"/>
                <a:ea typeface="Lato"/>
                <a:cs typeface="Lato"/>
                <a:sym typeface="Lato"/>
              </a:rPr>
              <a:t>.</a:t>
            </a:r>
            <a:endParaRPr sz="1500">
              <a:solidFill>
                <a:schemeClr val="lt1"/>
              </a:solidFill>
              <a:latin typeface="Lato"/>
              <a:ea typeface="Lato"/>
              <a:cs typeface="Lato"/>
              <a:sym typeface="Lato"/>
            </a:endParaRPr>
          </a:p>
          <a:p>
            <a:pPr indent="-323850" lvl="1" marL="914400" rtl="0" algn="l">
              <a:lnSpc>
                <a:spcPct val="115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Engineering, </a:t>
            </a:r>
            <a:r>
              <a:rPr lang="en-GB" sz="1500">
                <a:solidFill>
                  <a:schemeClr val="lt1"/>
                </a:solidFill>
                <a:latin typeface="Lato"/>
                <a:ea typeface="Lato"/>
                <a:cs typeface="Lato"/>
                <a:sym typeface="Lato"/>
              </a:rPr>
              <a:t>Physics, </a:t>
            </a:r>
            <a:r>
              <a:rPr lang="en-GB" sz="1500">
                <a:solidFill>
                  <a:schemeClr val="lt1"/>
                </a:solidFill>
                <a:latin typeface="Lato"/>
                <a:ea typeface="Lato"/>
                <a:cs typeface="Lato"/>
                <a:sym typeface="Lato"/>
              </a:rPr>
              <a:t>Economics, </a:t>
            </a:r>
            <a:r>
              <a:rPr lang="en-GB" sz="1500">
                <a:solidFill>
                  <a:schemeClr val="lt1"/>
                </a:solidFill>
                <a:latin typeface="Lato"/>
                <a:ea typeface="Lato"/>
                <a:cs typeface="Lato"/>
                <a:sym typeface="Lato"/>
              </a:rPr>
              <a:t>Biology etc.</a:t>
            </a:r>
            <a:br>
              <a:rPr lang="en-GB" sz="1500">
                <a:solidFill>
                  <a:schemeClr val="lt1"/>
                </a:solidFill>
                <a:latin typeface="Lato"/>
                <a:ea typeface="Lato"/>
                <a:cs typeface="Lato"/>
                <a:sym typeface="Lato"/>
              </a:rPr>
            </a:b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Why do they matter?</a:t>
            </a:r>
            <a:endParaRPr sz="1500">
              <a:solidFill>
                <a:schemeClr val="lt1"/>
              </a:solidFill>
              <a:latin typeface="Lato"/>
              <a:ea typeface="Lato"/>
              <a:cs typeface="Lato"/>
              <a:sym typeface="Lato"/>
            </a:endParaRPr>
          </a:p>
          <a:p>
            <a:pPr indent="-323850" lvl="1" marL="914400" rtl="0" algn="l">
              <a:lnSpc>
                <a:spcPct val="115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Understanding behaviour is important</a:t>
            </a:r>
            <a:br>
              <a:rPr lang="en-GB" sz="1500">
                <a:solidFill>
                  <a:schemeClr val="lt1"/>
                </a:solidFill>
                <a:latin typeface="Lato"/>
                <a:ea typeface="Lato"/>
                <a:cs typeface="Lato"/>
                <a:sym typeface="Lato"/>
              </a:rPr>
            </a:b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What is a Phase Space?</a:t>
            </a:r>
            <a:endParaRPr sz="1500">
              <a:solidFill>
                <a:schemeClr val="lt1"/>
              </a:solidFill>
              <a:latin typeface="Lato"/>
              <a:ea typeface="Lato"/>
              <a:cs typeface="Lato"/>
              <a:sym typeface="Lato"/>
            </a:endParaRPr>
          </a:p>
          <a:p>
            <a:pPr indent="-323850" lvl="1" marL="914400" rtl="0" algn="l">
              <a:lnSpc>
                <a:spcPct val="115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An abstract space that represents all possible states of a system.</a:t>
            </a:r>
            <a:endParaRPr sz="1500">
              <a:solidFill>
                <a:schemeClr val="lt1"/>
              </a:solidFill>
              <a:latin typeface="Lato"/>
              <a:ea typeface="Lato"/>
              <a:cs typeface="Lato"/>
              <a:sym typeface="Lato"/>
            </a:endParaRPr>
          </a:p>
          <a:p>
            <a:pPr indent="-260350" lvl="0" marL="457200" rtl="0" algn="l">
              <a:lnSpc>
                <a:spcPct val="115000"/>
              </a:lnSpc>
              <a:spcBef>
                <a:spcPts val="0"/>
              </a:spcBef>
              <a:spcAft>
                <a:spcPts val="0"/>
              </a:spcAft>
              <a:buClr>
                <a:schemeClr val="dk1"/>
              </a:buClr>
              <a:buSzPts val="500"/>
              <a:buChar char="●"/>
            </a:pPr>
            <a:r>
              <a:t/>
            </a:r>
            <a:endParaRPr sz="1500">
              <a:solidFill>
                <a:schemeClr val="dk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Results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Homoclinic System</a:t>
            </a:r>
            <a:endParaRPr/>
          </a:p>
        </p:txBody>
      </p:sp>
      <p:sp>
        <p:nvSpPr>
          <p:cNvPr id="291" name="Google Shape;291;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33"/>
          <p:cNvPicPr preferRelativeResize="0"/>
          <p:nvPr/>
        </p:nvPicPr>
        <p:blipFill>
          <a:blip r:embed="rId3">
            <a:alphaModFix/>
          </a:blip>
          <a:stretch>
            <a:fillRect/>
          </a:stretch>
        </p:blipFill>
        <p:spPr>
          <a:xfrm>
            <a:off x="9525" y="1046700"/>
            <a:ext cx="9124950" cy="3952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Homoclinic System</a:t>
            </a:r>
            <a:endParaRPr/>
          </a:p>
        </p:txBody>
      </p:sp>
      <p:sp>
        <p:nvSpPr>
          <p:cNvPr id="298" name="Google Shape;298;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9" name="Google Shape;299;p34"/>
          <p:cNvPicPr preferRelativeResize="0"/>
          <p:nvPr/>
        </p:nvPicPr>
        <p:blipFill>
          <a:blip r:embed="rId3">
            <a:alphaModFix/>
          </a:blip>
          <a:stretch>
            <a:fillRect/>
          </a:stretch>
        </p:blipFill>
        <p:spPr>
          <a:xfrm>
            <a:off x="1853112" y="952275"/>
            <a:ext cx="5437763" cy="414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Interpolation vs Extrapolation</a:t>
            </a:r>
            <a:endParaRPr/>
          </a:p>
        </p:txBody>
      </p:sp>
      <p:sp>
        <p:nvSpPr>
          <p:cNvPr id="305" name="Google Shape;305;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6" name="Google Shape;306;p35"/>
          <p:cNvPicPr preferRelativeResize="0"/>
          <p:nvPr/>
        </p:nvPicPr>
        <p:blipFill>
          <a:blip r:embed="rId3">
            <a:alphaModFix/>
          </a:blip>
          <a:stretch>
            <a:fillRect/>
          </a:stretch>
        </p:blipFill>
        <p:spPr>
          <a:xfrm>
            <a:off x="0" y="2046695"/>
            <a:ext cx="9143999" cy="19529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Van Der Pol System</a:t>
            </a:r>
            <a:endParaRPr/>
          </a:p>
        </p:txBody>
      </p:sp>
      <p:sp>
        <p:nvSpPr>
          <p:cNvPr id="312" name="Google Shape;312;p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3" name="Google Shape;313;p36"/>
          <p:cNvPicPr preferRelativeResize="0"/>
          <p:nvPr/>
        </p:nvPicPr>
        <p:blipFill>
          <a:blip r:embed="rId3">
            <a:alphaModFix/>
          </a:blip>
          <a:stretch>
            <a:fillRect/>
          </a:stretch>
        </p:blipFill>
        <p:spPr>
          <a:xfrm>
            <a:off x="0" y="1217554"/>
            <a:ext cx="9143999" cy="37635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t>Van Der Pol System</a:t>
            </a:r>
            <a:endParaRPr/>
          </a:p>
          <a:p>
            <a:pPr indent="0" lvl="0" marL="0" rtl="0" algn="l">
              <a:spcBef>
                <a:spcPts val="0"/>
              </a:spcBef>
              <a:spcAft>
                <a:spcPts val="0"/>
              </a:spcAft>
              <a:buSzPts val="990"/>
              <a:buNone/>
            </a:pPr>
            <a:r>
              <a:t/>
            </a:r>
            <a:endParaRPr/>
          </a:p>
        </p:txBody>
      </p:sp>
      <p:sp>
        <p:nvSpPr>
          <p:cNvPr id="319" name="Google Shape;319;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37"/>
          <p:cNvPicPr preferRelativeResize="0"/>
          <p:nvPr/>
        </p:nvPicPr>
        <p:blipFill>
          <a:blip r:embed="rId3">
            <a:alphaModFix/>
          </a:blip>
          <a:stretch>
            <a:fillRect/>
          </a:stretch>
        </p:blipFill>
        <p:spPr>
          <a:xfrm>
            <a:off x="0" y="1634547"/>
            <a:ext cx="9143999" cy="27772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Van Der Pol System</a:t>
            </a:r>
            <a:endParaRPr/>
          </a:p>
          <a:p>
            <a:pPr indent="0" lvl="0" marL="0" rtl="0" algn="l">
              <a:spcBef>
                <a:spcPts val="0"/>
              </a:spcBef>
              <a:spcAft>
                <a:spcPts val="0"/>
              </a:spcAft>
              <a:buNone/>
            </a:pPr>
            <a:r>
              <a:t/>
            </a:r>
            <a:endParaRPr/>
          </a:p>
        </p:txBody>
      </p:sp>
      <p:sp>
        <p:nvSpPr>
          <p:cNvPr id="326" name="Google Shape;326;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38"/>
          <p:cNvPicPr preferRelativeResize="0"/>
          <p:nvPr/>
        </p:nvPicPr>
        <p:blipFill>
          <a:blip r:embed="rId3">
            <a:alphaModFix/>
          </a:blip>
          <a:stretch>
            <a:fillRect/>
          </a:stretch>
        </p:blipFill>
        <p:spPr>
          <a:xfrm>
            <a:off x="0" y="1178944"/>
            <a:ext cx="9143999" cy="36884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Activation Functions</a:t>
            </a:r>
            <a:endParaRPr/>
          </a:p>
        </p:txBody>
      </p:sp>
      <p:sp>
        <p:nvSpPr>
          <p:cNvPr id="333" name="Google Shape;333;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4" name="Google Shape;334;p39"/>
          <p:cNvPicPr preferRelativeResize="0"/>
          <p:nvPr/>
        </p:nvPicPr>
        <p:blipFill>
          <a:blip r:embed="rId3">
            <a:alphaModFix/>
          </a:blip>
          <a:stretch>
            <a:fillRect/>
          </a:stretch>
        </p:blipFill>
        <p:spPr>
          <a:xfrm>
            <a:off x="623386" y="1307851"/>
            <a:ext cx="7897238" cy="291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Lorenz System</a:t>
            </a:r>
            <a:endParaRPr/>
          </a:p>
        </p:txBody>
      </p:sp>
      <p:sp>
        <p:nvSpPr>
          <p:cNvPr id="340" name="Google Shape;340;p40"/>
          <p:cNvSpPr txBox="1"/>
          <p:nvPr>
            <p:ph idx="1" type="body"/>
          </p:nvPr>
        </p:nvSpPr>
        <p:spPr>
          <a:xfrm>
            <a:off x="1297500" y="1405925"/>
            <a:ext cx="3591600" cy="3488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500"/>
              <a:t>Goal:</a:t>
            </a:r>
            <a:br>
              <a:rPr lang="en-GB" sz="1500"/>
            </a:br>
            <a:r>
              <a:rPr lang="en-GB" sz="1500"/>
              <a:t>	Evaluate Neural ODEs on Lorenz — </a:t>
            </a:r>
            <a:r>
              <a:rPr lang="en-GB" sz="1500"/>
              <a:t>for chaotic and non-chaotic regimes.</a:t>
            </a:r>
            <a:endParaRPr sz="1500"/>
          </a:p>
          <a:p>
            <a:pPr indent="0" lvl="0" marL="0" rtl="0" algn="l">
              <a:spcBef>
                <a:spcPts val="1200"/>
              </a:spcBef>
              <a:spcAft>
                <a:spcPts val="0"/>
              </a:spcAft>
              <a:buNone/>
            </a:pPr>
            <a:r>
              <a:rPr lang="en-GB" sz="1500"/>
              <a:t>Findings:</a:t>
            </a:r>
            <a:endParaRPr sz="1500"/>
          </a:p>
          <a:p>
            <a:pPr indent="-323850" lvl="0" marL="457200" rtl="0" algn="l">
              <a:spcBef>
                <a:spcPts val="1200"/>
              </a:spcBef>
              <a:spcAft>
                <a:spcPts val="0"/>
              </a:spcAft>
              <a:buSzPts val="1500"/>
              <a:buChar char="●"/>
            </a:pPr>
            <a:r>
              <a:rPr lang="en-GB" sz="1500"/>
              <a:t>Performs reasonably well in the non-chaotic regime.</a:t>
            </a:r>
            <a:endParaRPr sz="1500"/>
          </a:p>
          <a:p>
            <a:pPr indent="-323850" lvl="0" marL="457200" rtl="0" algn="l">
              <a:spcBef>
                <a:spcPts val="0"/>
              </a:spcBef>
              <a:spcAft>
                <a:spcPts val="0"/>
              </a:spcAft>
              <a:buSzPts val="1500"/>
              <a:buChar char="●"/>
            </a:pPr>
            <a:r>
              <a:rPr lang="en-GB" sz="1500"/>
              <a:t>Struggles in the chaotic regime.</a:t>
            </a:r>
            <a:endParaRPr sz="1500"/>
          </a:p>
          <a:p>
            <a:pPr indent="-323850" lvl="1" marL="914400" rtl="0" algn="l">
              <a:spcBef>
                <a:spcPts val="0"/>
              </a:spcBef>
              <a:spcAft>
                <a:spcPts val="0"/>
              </a:spcAft>
              <a:buSzPts val="1500"/>
              <a:buChar char="○"/>
            </a:pPr>
            <a:r>
              <a:rPr lang="en-GB" sz="1500"/>
              <a:t>Higher Chamfer than Hausdorff distance</a:t>
            </a:r>
            <a:endParaRPr sz="1500"/>
          </a:p>
          <a:p>
            <a:pPr indent="-323850" lvl="1" marL="914400" rtl="0" algn="l">
              <a:spcBef>
                <a:spcPts val="0"/>
              </a:spcBef>
              <a:spcAft>
                <a:spcPts val="0"/>
              </a:spcAft>
              <a:buSzPts val="1500"/>
              <a:buChar char="○"/>
            </a:pPr>
            <a:r>
              <a:rPr lang="en-GB" sz="1500"/>
              <a:t>No major outliers - but poor overall match</a:t>
            </a:r>
            <a:endParaRPr sz="1500"/>
          </a:p>
        </p:txBody>
      </p:sp>
      <p:pic>
        <p:nvPicPr>
          <p:cNvPr id="341" name="Google Shape;341;p40" title="chaos.png"/>
          <p:cNvPicPr preferRelativeResize="0"/>
          <p:nvPr/>
        </p:nvPicPr>
        <p:blipFill>
          <a:blip r:embed="rId3">
            <a:alphaModFix/>
          </a:blip>
          <a:stretch>
            <a:fillRect/>
          </a:stretch>
        </p:blipFill>
        <p:spPr>
          <a:xfrm>
            <a:off x="5144700" y="2719863"/>
            <a:ext cx="1789899" cy="2182377"/>
          </a:xfrm>
          <a:prstGeom prst="rect">
            <a:avLst/>
          </a:prstGeom>
          <a:noFill/>
          <a:ln>
            <a:noFill/>
          </a:ln>
        </p:spPr>
      </p:pic>
      <p:pic>
        <p:nvPicPr>
          <p:cNvPr id="342" name="Google Shape;342;p40" title="nochaos.png"/>
          <p:cNvPicPr preferRelativeResize="0"/>
          <p:nvPr/>
        </p:nvPicPr>
        <p:blipFill>
          <a:blip r:embed="rId4">
            <a:alphaModFix/>
          </a:blip>
          <a:stretch>
            <a:fillRect/>
          </a:stretch>
        </p:blipFill>
        <p:spPr>
          <a:xfrm>
            <a:off x="5144700" y="391563"/>
            <a:ext cx="1789899" cy="2182381"/>
          </a:xfrm>
          <a:prstGeom prst="rect">
            <a:avLst/>
          </a:prstGeom>
          <a:noFill/>
          <a:ln>
            <a:noFill/>
          </a:ln>
        </p:spPr>
      </p:pic>
      <p:pic>
        <p:nvPicPr>
          <p:cNvPr id="343" name="Google Shape;343;p40" title="output_chaos.png"/>
          <p:cNvPicPr preferRelativeResize="0"/>
          <p:nvPr/>
        </p:nvPicPr>
        <p:blipFill>
          <a:blip r:embed="rId5">
            <a:alphaModFix/>
          </a:blip>
          <a:stretch>
            <a:fillRect/>
          </a:stretch>
        </p:blipFill>
        <p:spPr>
          <a:xfrm>
            <a:off x="7100850" y="2719864"/>
            <a:ext cx="1789900" cy="2174761"/>
          </a:xfrm>
          <a:prstGeom prst="rect">
            <a:avLst/>
          </a:prstGeom>
          <a:noFill/>
          <a:ln>
            <a:noFill/>
          </a:ln>
        </p:spPr>
      </p:pic>
      <p:pic>
        <p:nvPicPr>
          <p:cNvPr id="344" name="Google Shape;344;p40" title="output_nochaos.png"/>
          <p:cNvPicPr preferRelativeResize="0"/>
          <p:nvPr/>
        </p:nvPicPr>
        <p:blipFill>
          <a:blip r:embed="rId6">
            <a:alphaModFix/>
          </a:blip>
          <a:stretch>
            <a:fillRect/>
          </a:stretch>
        </p:blipFill>
        <p:spPr>
          <a:xfrm>
            <a:off x="7100850" y="393751"/>
            <a:ext cx="1789911" cy="2178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Benchmarking with SINDy + RK4</a:t>
            </a:r>
            <a:endParaRPr/>
          </a:p>
        </p:txBody>
      </p:sp>
      <p:sp>
        <p:nvSpPr>
          <p:cNvPr id="350" name="Google Shape;350;p41"/>
          <p:cNvSpPr txBox="1"/>
          <p:nvPr>
            <p:ph idx="1" type="body"/>
          </p:nvPr>
        </p:nvSpPr>
        <p:spPr>
          <a:xfrm>
            <a:off x="1297500" y="3117000"/>
            <a:ext cx="7461300" cy="18564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SzPts val="1500"/>
              <a:buChar char="●"/>
            </a:pPr>
            <a:r>
              <a:rPr lang="en-GB" sz="1500"/>
              <a:t>SINDy outperforms Neural ODEs</a:t>
            </a:r>
            <a:endParaRPr sz="1500"/>
          </a:p>
          <a:p>
            <a:pPr indent="-323850" lvl="0" marL="457200" rtl="0" algn="l">
              <a:spcBef>
                <a:spcPts val="0"/>
              </a:spcBef>
              <a:spcAft>
                <a:spcPts val="0"/>
              </a:spcAft>
              <a:buSzPts val="1500"/>
              <a:buChar char="●"/>
            </a:pPr>
            <a:r>
              <a:rPr lang="en-GB" sz="1500"/>
              <a:t>Faster and better metrics</a:t>
            </a:r>
            <a:endParaRPr sz="1500"/>
          </a:p>
          <a:p>
            <a:pPr indent="0" lvl="0" marL="0" rtl="0" algn="l">
              <a:spcBef>
                <a:spcPts val="1200"/>
              </a:spcBef>
              <a:spcAft>
                <a:spcPts val="0"/>
              </a:spcAft>
              <a:buNone/>
            </a:pPr>
            <a:r>
              <a:rPr lang="en-GB" sz="1500"/>
              <a:t>Limitations of SINDy:</a:t>
            </a:r>
            <a:endParaRPr sz="1500"/>
          </a:p>
          <a:p>
            <a:pPr indent="-323850" lvl="0" marL="457200" rtl="0" algn="l">
              <a:spcBef>
                <a:spcPts val="1200"/>
              </a:spcBef>
              <a:spcAft>
                <a:spcPts val="0"/>
              </a:spcAft>
              <a:buClr>
                <a:schemeClr val="lt1"/>
              </a:buClr>
              <a:buSzPts val="1500"/>
              <a:buFont typeface="Arial"/>
              <a:buChar char="●"/>
            </a:pPr>
            <a:r>
              <a:rPr lang="en-GB" sz="1500"/>
              <a:t>Depends on predefined function libraries.</a:t>
            </a:r>
            <a:endParaRPr sz="1500"/>
          </a:p>
          <a:p>
            <a:pPr indent="-323850" lvl="0" marL="457200" rtl="0" algn="l">
              <a:spcBef>
                <a:spcPts val="0"/>
              </a:spcBef>
              <a:spcAft>
                <a:spcPts val="0"/>
              </a:spcAft>
              <a:buClr>
                <a:schemeClr val="lt1"/>
              </a:buClr>
              <a:buSzPts val="1500"/>
              <a:buFont typeface="Arial"/>
              <a:buChar char="●"/>
            </a:pPr>
            <a:r>
              <a:rPr lang="en-GB" sz="1500"/>
              <a:t>May underfit complex or noisy systems due to sparsity bias.</a:t>
            </a:r>
            <a:endParaRPr sz="1500"/>
          </a:p>
        </p:txBody>
      </p:sp>
      <p:pic>
        <p:nvPicPr>
          <p:cNvPr id="351" name="Google Shape;351;p41" title="Screenshot (18).png"/>
          <p:cNvPicPr preferRelativeResize="0"/>
          <p:nvPr/>
        </p:nvPicPr>
        <p:blipFill>
          <a:blip r:embed="rId3">
            <a:alphaModFix/>
          </a:blip>
          <a:stretch>
            <a:fillRect/>
          </a:stretch>
        </p:blipFill>
        <p:spPr>
          <a:xfrm>
            <a:off x="1297500" y="1036301"/>
            <a:ext cx="6777149" cy="193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Motivation (2/2)</a:t>
            </a:r>
            <a:endParaRPr/>
          </a:p>
        </p:txBody>
      </p:sp>
      <p:sp>
        <p:nvSpPr>
          <p:cNvPr id="149" name="Google Shape;149;p15"/>
          <p:cNvSpPr txBox="1"/>
          <p:nvPr>
            <p:ph idx="1" type="body"/>
          </p:nvPr>
        </p:nvSpPr>
        <p:spPr>
          <a:xfrm>
            <a:off x="1297500" y="1567550"/>
            <a:ext cx="6314100" cy="2911200"/>
          </a:xfrm>
          <a:prstGeom prst="rect">
            <a:avLst/>
          </a:prstGeom>
        </p:spPr>
        <p:txBody>
          <a:bodyPr anchorCtr="0" anchor="t" bIns="91425" lIns="91425" spcFirstLastPara="1" rIns="91425" wrap="square" tIns="91425">
            <a:normAutofit/>
          </a:bodyPr>
          <a:lstStyle/>
          <a:p>
            <a:pPr indent="-323850" lvl="0" marL="457200" marR="0" rtl="0" algn="l">
              <a:lnSpc>
                <a:spcPct val="115000"/>
              </a:lnSpc>
              <a:spcBef>
                <a:spcPts val="0"/>
              </a:spcBef>
              <a:spcAft>
                <a:spcPts val="0"/>
              </a:spcAft>
              <a:buSzPts val="1500"/>
              <a:buChar char="●"/>
            </a:pPr>
            <a:r>
              <a:rPr lang="en-GB" sz="1500"/>
              <a:t>Traditional modeling of dynamical systems from first principles is difficult or intractable.</a:t>
            </a:r>
            <a:br>
              <a:rPr lang="en-GB" sz="1500"/>
            </a:br>
            <a:endParaRPr sz="1500"/>
          </a:p>
          <a:p>
            <a:pPr indent="-323850" lvl="0" marL="457200" marR="0" rtl="0" algn="l">
              <a:lnSpc>
                <a:spcPct val="115000"/>
              </a:lnSpc>
              <a:spcBef>
                <a:spcPts val="0"/>
              </a:spcBef>
              <a:spcAft>
                <a:spcPts val="0"/>
              </a:spcAft>
              <a:buSzPts val="1500"/>
              <a:buChar char="●"/>
            </a:pPr>
            <a:r>
              <a:rPr lang="en-GB" sz="1500"/>
              <a:t>Data-driven methods are the simpler and modern way to learn system dynamics directly from trajectory data.</a:t>
            </a:r>
            <a:br>
              <a:rPr lang="en-GB" sz="1500"/>
            </a:br>
            <a:endParaRPr sz="1500"/>
          </a:p>
          <a:p>
            <a:pPr indent="-323850" lvl="0" marL="457200" marR="0" rtl="0" algn="l">
              <a:lnSpc>
                <a:spcPct val="115000"/>
              </a:lnSpc>
              <a:spcBef>
                <a:spcPts val="0"/>
              </a:spcBef>
              <a:spcAft>
                <a:spcPts val="0"/>
              </a:spcAft>
              <a:buSzPts val="1500"/>
              <a:buChar char="●"/>
            </a:pPr>
            <a:r>
              <a:rPr i="1" lang="en-GB" sz="1500" u="sng"/>
              <a:t>Our Proposed Pipeline</a:t>
            </a:r>
            <a:br>
              <a:rPr lang="en-GB" sz="1500"/>
            </a:br>
            <a:br>
              <a:rPr lang="en-GB" sz="1500"/>
            </a:br>
            <a:r>
              <a:rPr lang="en-GB" sz="1500"/>
              <a:t>Trajectory Data → Neural ODE → Phase Space → Identify Fixed Points &amp; Stability </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357" name="Google Shape;357;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GB" sz="1500"/>
              <a:t>Neural ODEs can effectively recover fixed points and their stability</a:t>
            </a:r>
            <a:r>
              <a:rPr lang="en-GB" sz="1500"/>
              <a:t> in 2D</a:t>
            </a:r>
            <a:endParaRPr sz="1500"/>
          </a:p>
          <a:p>
            <a:pPr indent="-323850" lvl="0" marL="457200" rtl="0" algn="l">
              <a:spcBef>
                <a:spcPts val="0"/>
              </a:spcBef>
              <a:spcAft>
                <a:spcPts val="0"/>
              </a:spcAft>
              <a:buSzPts val="1500"/>
              <a:buChar char="●"/>
            </a:pPr>
            <a:r>
              <a:rPr lang="en-GB" sz="1500"/>
              <a:t>S</a:t>
            </a:r>
            <a:r>
              <a:rPr lang="en-GB" sz="1500"/>
              <a:t>trong interpolation, but struggles with extrapolation for fast-changing regions or sparse training data</a:t>
            </a:r>
            <a:endParaRPr sz="1500"/>
          </a:p>
          <a:p>
            <a:pPr indent="-323850" lvl="0" marL="457200" rtl="0" algn="l">
              <a:spcBef>
                <a:spcPts val="0"/>
              </a:spcBef>
              <a:spcAft>
                <a:spcPts val="0"/>
              </a:spcAft>
              <a:buSzPts val="1500"/>
              <a:buChar char="●"/>
            </a:pPr>
            <a:r>
              <a:rPr lang="en-GB" sz="1500"/>
              <a:t>Capable of capturing bifurcation phenomenon qualitatively</a:t>
            </a:r>
            <a:endParaRPr sz="1500"/>
          </a:p>
          <a:p>
            <a:pPr indent="-323850" lvl="0" marL="457200" rtl="0" algn="l">
              <a:spcBef>
                <a:spcPts val="0"/>
              </a:spcBef>
              <a:spcAft>
                <a:spcPts val="0"/>
              </a:spcAft>
              <a:buSzPts val="1500"/>
              <a:buChar char="●"/>
            </a:pPr>
            <a:r>
              <a:rPr lang="en-GB" sz="1500"/>
              <a:t>Struggles in the chaotic regime for the Lorenz System</a:t>
            </a:r>
            <a:endParaRPr sz="1500"/>
          </a:p>
          <a:p>
            <a:pPr indent="-323850" lvl="0" marL="457200" rtl="0" algn="l">
              <a:spcBef>
                <a:spcPts val="0"/>
              </a:spcBef>
              <a:spcAft>
                <a:spcPts val="0"/>
              </a:spcAft>
              <a:buSzPts val="1500"/>
              <a:buChar char="●"/>
            </a:pPr>
            <a:r>
              <a:rPr lang="en-GB" sz="1500"/>
              <a:t>SINDy outperforms Neural ODEs in training time and metrics</a:t>
            </a:r>
            <a:endParaRPr sz="1500"/>
          </a:p>
          <a:p>
            <a:pPr indent="-323850" lvl="1" marL="914400" rtl="0" algn="l">
              <a:spcBef>
                <a:spcPts val="0"/>
              </a:spcBef>
              <a:spcAft>
                <a:spcPts val="0"/>
              </a:spcAft>
              <a:buSzPts val="1500"/>
              <a:buChar char="○"/>
            </a:pPr>
            <a:r>
              <a:rPr lang="en-GB" sz="1500"/>
              <a:t>We used simple neural architecture</a:t>
            </a:r>
            <a:endParaRPr sz="1500"/>
          </a:p>
          <a:p>
            <a:pPr indent="-323850" lvl="1" marL="914400" rtl="0" algn="l">
              <a:spcBef>
                <a:spcPts val="0"/>
              </a:spcBef>
              <a:spcAft>
                <a:spcPts val="0"/>
              </a:spcAft>
              <a:buSzPts val="1500"/>
              <a:buChar char="○"/>
            </a:pPr>
            <a:r>
              <a:rPr lang="en-GB" sz="1500"/>
              <a:t>Did not tune hyperparameters extensively</a:t>
            </a:r>
            <a:endParaRPr sz="1500"/>
          </a:p>
          <a:p>
            <a:pPr indent="-323850" lvl="0" marL="457200" rtl="0" algn="l">
              <a:spcBef>
                <a:spcPts val="0"/>
              </a:spcBef>
              <a:spcAft>
                <a:spcPts val="0"/>
              </a:spcAft>
              <a:buSzPts val="1500"/>
              <a:buChar char="●"/>
            </a:pPr>
            <a:r>
              <a:rPr lang="en-GB" sz="1500"/>
              <a:t>SiLU performed best as the activation function</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Work</a:t>
            </a:r>
            <a:endParaRPr/>
          </a:p>
        </p:txBody>
      </p:sp>
      <p:sp>
        <p:nvSpPr>
          <p:cNvPr id="363" name="Google Shape;363;p43"/>
          <p:cNvSpPr txBox="1"/>
          <p:nvPr>
            <p:ph idx="1" type="body"/>
          </p:nvPr>
        </p:nvSpPr>
        <p:spPr>
          <a:xfrm>
            <a:off x="1297500" y="1567550"/>
            <a:ext cx="7038900" cy="31776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lang="en-GB" sz="1500"/>
              <a:t>Model &amp; Training Improvements:</a:t>
            </a:r>
            <a:endParaRPr sz="1500"/>
          </a:p>
          <a:p>
            <a:pPr indent="-323850" lvl="0" marL="457200" rtl="0" algn="l">
              <a:lnSpc>
                <a:spcPct val="105000"/>
              </a:lnSpc>
              <a:spcBef>
                <a:spcPts val="1200"/>
              </a:spcBef>
              <a:spcAft>
                <a:spcPts val="0"/>
              </a:spcAft>
              <a:buClr>
                <a:schemeClr val="lt1"/>
              </a:buClr>
              <a:buSzPts val="1500"/>
              <a:buFont typeface="Arial"/>
              <a:buChar char="●"/>
            </a:pPr>
            <a:r>
              <a:rPr lang="en-GB" sz="1500"/>
              <a:t>Try deeper or more expressive neural networks</a:t>
            </a:r>
            <a:endParaRPr sz="1500"/>
          </a:p>
          <a:p>
            <a:pPr indent="-323850" lvl="0" marL="457200" rtl="0" algn="l">
              <a:lnSpc>
                <a:spcPct val="105000"/>
              </a:lnSpc>
              <a:spcBef>
                <a:spcPts val="0"/>
              </a:spcBef>
              <a:spcAft>
                <a:spcPts val="0"/>
              </a:spcAft>
              <a:buClr>
                <a:schemeClr val="lt1"/>
              </a:buClr>
              <a:buSzPts val="1500"/>
              <a:buFont typeface="Arial"/>
              <a:buChar char="●"/>
            </a:pPr>
            <a:r>
              <a:rPr lang="en-GB" sz="1500"/>
              <a:t>Systematic hyperparameter tuning</a:t>
            </a:r>
            <a:endParaRPr sz="1500"/>
          </a:p>
          <a:p>
            <a:pPr indent="-323850" lvl="0" marL="457200" rtl="0" algn="l">
              <a:lnSpc>
                <a:spcPct val="105000"/>
              </a:lnSpc>
              <a:spcBef>
                <a:spcPts val="0"/>
              </a:spcBef>
              <a:spcAft>
                <a:spcPts val="0"/>
              </a:spcAft>
              <a:buClr>
                <a:schemeClr val="lt1"/>
              </a:buClr>
              <a:buSzPts val="1500"/>
              <a:buFont typeface="Arial"/>
              <a:buChar char="●"/>
            </a:pPr>
            <a:r>
              <a:rPr lang="en-GB" sz="1500"/>
              <a:t>Implement GPU acceleration for scalability</a:t>
            </a:r>
            <a:endParaRPr sz="1500"/>
          </a:p>
          <a:p>
            <a:pPr indent="0" lvl="0" marL="0" rtl="0" algn="l">
              <a:lnSpc>
                <a:spcPct val="105000"/>
              </a:lnSpc>
              <a:spcBef>
                <a:spcPts val="1200"/>
              </a:spcBef>
              <a:spcAft>
                <a:spcPts val="0"/>
              </a:spcAft>
              <a:buNone/>
            </a:pPr>
            <a:r>
              <a:rPr lang="en-GB" sz="1500"/>
              <a:t>New Directions:</a:t>
            </a:r>
            <a:endParaRPr sz="1500"/>
          </a:p>
          <a:p>
            <a:pPr indent="-323850" lvl="0" marL="457200" rtl="0" algn="l">
              <a:lnSpc>
                <a:spcPct val="105000"/>
              </a:lnSpc>
              <a:spcBef>
                <a:spcPts val="1200"/>
              </a:spcBef>
              <a:spcAft>
                <a:spcPts val="0"/>
              </a:spcAft>
              <a:buClr>
                <a:schemeClr val="lt1"/>
              </a:buClr>
              <a:buSzPts val="1500"/>
              <a:buFont typeface="Arial"/>
              <a:buChar char="●"/>
            </a:pPr>
            <a:r>
              <a:rPr lang="en-GB" sz="1500"/>
              <a:t>Apply to real-world experimental data</a:t>
            </a:r>
            <a:endParaRPr sz="1500"/>
          </a:p>
          <a:p>
            <a:pPr indent="-323850" lvl="0" marL="457200" rtl="0" algn="l">
              <a:lnSpc>
                <a:spcPct val="105000"/>
              </a:lnSpc>
              <a:spcBef>
                <a:spcPts val="0"/>
              </a:spcBef>
              <a:spcAft>
                <a:spcPts val="0"/>
              </a:spcAft>
              <a:buClr>
                <a:schemeClr val="lt1"/>
              </a:buClr>
              <a:buSzPts val="1500"/>
              <a:buFont typeface="Arial"/>
              <a:buChar char="●"/>
            </a:pPr>
            <a:r>
              <a:rPr lang="en-GB" sz="1500"/>
              <a:t>Study other chaotic systems</a:t>
            </a:r>
            <a:endParaRPr sz="1500"/>
          </a:p>
          <a:p>
            <a:pPr indent="-323850" lvl="0" marL="457200" rtl="0" algn="l">
              <a:lnSpc>
                <a:spcPct val="105000"/>
              </a:lnSpc>
              <a:spcBef>
                <a:spcPts val="0"/>
              </a:spcBef>
              <a:spcAft>
                <a:spcPts val="0"/>
              </a:spcAft>
              <a:buClr>
                <a:schemeClr val="lt1"/>
              </a:buClr>
              <a:buSzPts val="1500"/>
              <a:buFont typeface="Arial"/>
              <a:buChar char="●"/>
            </a:pPr>
            <a:r>
              <a:rPr lang="en-GB" sz="1500"/>
              <a:t>Use autoencoders for dimensionality reduction in high-D systems</a:t>
            </a:r>
            <a:endParaRPr sz="1500"/>
          </a:p>
          <a:p>
            <a:pPr indent="-323850" lvl="0" marL="457200" rtl="0" algn="l">
              <a:lnSpc>
                <a:spcPct val="105000"/>
              </a:lnSpc>
              <a:spcBef>
                <a:spcPts val="0"/>
              </a:spcBef>
              <a:spcAft>
                <a:spcPts val="0"/>
              </a:spcAft>
              <a:buClr>
                <a:schemeClr val="lt1"/>
              </a:buClr>
              <a:buSzPts val="1500"/>
              <a:buFont typeface="Arial"/>
              <a:buChar char="●"/>
            </a:pPr>
            <a:r>
              <a:rPr lang="en-GB" sz="1500"/>
              <a:t>Explore one-step prediction models rather than full trajectory learning</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References</a:t>
            </a:r>
            <a:endParaRPr/>
          </a:p>
        </p:txBody>
      </p:sp>
      <p:sp>
        <p:nvSpPr>
          <p:cNvPr id="369" name="Google Shape;369;p44"/>
          <p:cNvSpPr txBox="1"/>
          <p:nvPr>
            <p:ph idx="1" type="body"/>
          </p:nvPr>
        </p:nvSpPr>
        <p:spPr>
          <a:xfrm>
            <a:off x="1297500" y="1034150"/>
            <a:ext cx="7038900" cy="39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[1]: Ricky T. Q. Chen et al. </a:t>
            </a:r>
            <a:r>
              <a:rPr lang="en-GB" sz="1200" u="sng">
                <a:solidFill>
                  <a:schemeClr val="hlink"/>
                </a:solidFill>
                <a:hlinkClick r:id="rId3"/>
              </a:rPr>
              <a:t>Neural Ordinary Differential Equations</a:t>
            </a:r>
            <a:r>
              <a:rPr lang="en-GB" sz="1200"/>
              <a:t> 2019</a:t>
            </a:r>
            <a:endParaRPr sz="1200"/>
          </a:p>
          <a:p>
            <a:pPr indent="0" lvl="0" marL="0" rtl="0" algn="l">
              <a:spcBef>
                <a:spcPts val="1200"/>
              </a:spcBef>
              <a:spcAft>
                <a:spcPts val="0"/>
              </a:spcAft>
              <a:buNone/>
            </a:pPr>
            <a:r>
              <a:rPr lang="en-GB" sz="1200"/>
              <a:t>[2]: Steven L. Brunton et al. </a:t>
            </a:r>
            <a:r>
              <a:rPr lang="en-GB" sz="1200" u="sng">
                <a:solidFill>
                  <a:schemeClr val="hlink"/>
                </a:solidFill>
                <a:hlinkClick r:id="rId4"/>
              </a:rPr>
              <a:t>Discovering governing equations from data by sparse identification of nonlinear dynamical systems</a:t>
            </a:r>
            <a:r>
              <a:rPr lang="en-GB" sz="1200"/>
              <a:t> 2016</a:t>
            </a:r>
            <a:endParaRPr sz="1200"/>
          </a:p>
          <a:p>
            <a:pPr indent="0" lvl="0" marL="0" rtl="0" algn="l">
              <a:spcBef>
                <a:spcPts val="1200"/>
              </a:spcBef>
              <a:spcAft>
                <a:spcPts val="0"/>
              </a:spcAft>
              <a:buNone/>
            </a:pPr>
            <a:r>
              <a:rPr lang="en-GB" sz="1200"/>
              <a:t>[3]: Andreas Sochopoulos et al. </a:t>
            </a:r>
            <a:r>
              <a:rPr lang="en-GB" sz="1200" u="sng">
                <a:solidFill>
                  <a:schemeClr val="hlink"/>
                </a:solidFill>
                <a:hlinkClick r:id="rId5"/>
              </a:rPr>
              <a:t>Learning Deep Dynamical Systems using Stable Neural ODEs</a:t>
            </a:r>
            <a:r>
              <a:rPr lang="en-GB" sz="1200"/>
              <a:t> 2024</a:t>
            </a:r>
            <a:endParaRPr sz="1200"/>
          </a:p>
          <a:p>
            <a:pPr indent="0" lvl="0" marL="0" rtl="0" algn="l">
              <a:spcBef>
                <a:spcPts val="1200"/>
              </a:spcBef>
              <a:spcAft>
                <a:spcPts val="0"/>
              </a:spcAft>
              <a:buNone/>
            </a:pPr>
            <a:r>
              <a:rPr lang="en-GB" sz="1200"/>
              <a:t>[4]: Wenjie Mei et al.  </a:t>
            </a:r>
            <a:r>
              <a:rPr lang="en-GB" sz="1200" u="sng">
                <a:solidFill>
                  <a:schemeClr val="hlink"/>
                </a:solidFill>
                <a:hlinkClick r:id="rId6"/>
              </a:rPr>
              <a:t>ControlSynth Neural ODEs: Modeling Dynamical Systems with Guaranteed Convergence</a:t>
            </a:r>
            <a:r>
              <a:rPr lang="en-GB" sz="1200"/>
              <a:t> 2024</a:t>
            </a:r>
            <a:endParaRPr sz="1200"/>
          </a:p>
          <a:p>
            <a:pPr indent="0" lvl="0" marL="0" rtl="0" algn="l">
              <a:spcBef>
                <a:spcPts val="1200"/>
              </a:spcBef>
              <a:spcAft>
                <a:spcPts val="0"/>
              </a:spcAft>
              <a:buNone/>
            </a:pPr>
            <a:r>
              <a:rPr lang="en-GB" sz="1200"/>
              <a:t>[5]: Daniel Ayers et al. </a:t>
            </a:r>
            <a:r>
              <a:rPr lang="en-GB" sz="1200" u="sng">
                <a:solidFill>
                  <a:schemeClr val="hlink"/>
                </a:solidFill>
                <a:hlinkClick r:id="rId7"/>
              </a:rPr>
              <a:t>Supervised machine learning to estimate instabilities in chaotic systems: Estimation of local Lyapunov exponents</a:t>
            </a:r>
            <a:r>
              <a:rPr lang="en-GB" sz="1200"/>
              <a:t> 2023</a:t>
            </a:r>
            <a:endParaRPr sz="1200"/>
          </a:p>
          <a:p>
            <a:pPr indent="0" lvl="0" marL="0" rtl="0" algn="l">
              <a:spcBef>
                <a:spcPts val="1200"/>
              </a:spcBef>
              <a:spcAft>
                <a:spcPts val="0"/>
              </a:spcAft>
              <a:buNone/>
            </a:pPr>
            <a:r>
              <a:rPr lang="en-GB" sz="1200"/>
              <a:t>[6]: Friedman A, Kao C Y. </a:t>
            </a:r>
            <a:r>
              <a:rPr lang="en-GB" sz="1200" u="sng">
                <a:solidFill>
                  <a:schemeClr val="hlink"/>
                </a:solidFill>
                <a:hlinkClick r:id="rId8"/>
              </a:rPr>
              <a:t>Mathematical Modeling of Biological Processes</a:t>
            </a:r>
            <a:r>
              <a:rPr lang="en-GB" sz="1200"/>
              <a:t> 2014</a:t>
            </a:r>
            <a:endParaRPr sz="1200"/>
          </a:p>
          <a:p>
            <a:pPr indent="0" lvl="0" marL="0" rtl="0" algn="l">
              <a:spcBef>
                <a:spcPts val="1200"/>
              </a:spcBef>
              <a:spcAft>
                <a:spcPts val="0"/>
              </a:spcAft>
              <a:buNone/>
            </a:pPr>
            <a:r>
              <a:rPr lang="en-GB" sz="1200"/>
              <a:t>[7]:  Maria Santos Bruzón et al. </a:t>
            </a:r>
            <a:r>
              <a:rPr lang="en-GB" sz="1200" u="sng">
                <a:solidFill>
                  <a:schemeClr val="hlink"/>
                </a:solidFill>
                <a:hlinkClick r:id="rId9"/>
              </a:rPr>
              <a:t>Generalized Camassa–Holm Equations: Symmetry, Conservation Laws and Regular Pulse and Front Solutions</a:t>
            </a:r>
            <a:r>
              <a:rPr lang="en-GB" sz="1200"/>
              <a:t> 2021</a:t>
            </a:r>
            <a:endParaRPr sz="1200"/>
          </a:p>
          <a:p>
            <a:pPr indent="0" lvl="0" marL="0" rtl="0" algn="l">
              <a:spcBef>
                <a:spcPts val="1200"/>
              </a:spcBef>
              <a:spcAft>
                <a:spcPts val="0"/>
              </a:spcAft>
              <a:buNone/>
            </a:pPr>
            <a:r>
              <a:rPr lang="en-GB" sz="1200"/>
              <a:t>[8]: Ferdinand Verhulst </a:t>
            </a:r>
            <a:r>
              <a:rPr lang="en-GB" sz="1200" u="sng">
                <a:solidFill>
                  <a:schemeClr val="hlink"/>
                </a:solidFill>
                <a:hlinkClick r:id="rId10"/>
              </a:rPr>
              <a:t>Nonlinear Differential Equations and Dynamical Systems </a:t>
            </a:r>
            <a:r>
              <a:rPr lang="en-GB" sz="1200"/>
              <a:t>1996</a:t>
            </a:r>
            <a:endParaRPr sz="1200"/>
          </a:p>
          <a:p>
            <a:pPr indent="0" lvl="0" marL="0" rtl="0" algn="l">
              <a:spcBef>
                <a:spcPts val="1200"/>
              </a:spcBef>
              <a:spcAft>
                <a:spcPts val="1200"/>
              </a:spcAft>
              <a:buNone/>
            </a:pPr>
            <a:r>
              <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Research Question</a:t>
            </a:r>
            <a:endParaRPr/>
          </a:p>
        </p:txBody>
      </p:sp>
      <p:sp>
        <p:nvSpPr>
          <p:cNvPr id="155" name="Google Shape;155;p16"/>
          <p:cNvSpPr/>
          <p:nvPr/>
        </p:nvSpPr>
        <p:spPr>
          <a:xfrm>
            <a:off x="1469100" y="1503725"/>
            <a:ext cx="6695700" cy="299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500">
                <a:solidFill>
                  <a:schemeClr val="dk1"/>
                </a:solidFill>
                <a:latin typeface="Lato"/>
                <a:ea typeface="Lato"/>
                <a:cs typeface="Lato"/>
                <a:sym typeface="Lato"/>
              </a:rPr>
              <a:t>Can Neural ODEs accurately learn the underlying vector field of a dynamical system from trajectory data? Can the learned dynamics be used to identify fixed points and analyse their stability reliably?</a:t>
            </a:r>
            <a:br>
              <a:rPr lang="en-GB" sz="1500">
                <a:solidFill>
                  <a:schemeClr val="dk1"/>
                </a:solidFill>
                <a:latin typeface="Lato"/>
                <a:ea typeface="Lato"/>
                <a:cs typeface="Lato"/>
                <a:sym typeface="Lato"/>
              </a:rPr>
            </a:br>
            <a:endParaRPr sz="15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i="1" lang="en-GB" sz="1500" u="sng">
                <a:solidFill>
                  <a:schemeClr val="dk1"/>
                </a:solidFill>
                <a:latin typeface="Lato"/>
                <a:ea typeface="Lato"/>
                <a:cs typeface="Lato"/>
                <a:sym typeface="Lato"/>
              </a:rPr>
              <a:t>Sub-Questions</a:t>
            </a:r>
            <a:endParaRPr i="1" sz="1500" u="sng">
              <a:solidFill>
                <a:schemeClr val="dk1"/>
              </a:solidFill>
              <a:latin typeface="Lato"/>
              <a:ea typeface="Lato"/>
              <a:cs typeface="Lato"/>
              <a:sym typeface="Lato"/>
            </a:endParaRPr>
          </a:p>
          <a:p>
            <a:pPr indent="-323850" lvl="0" marL="457200" rtl="0" algn="l">
              <a:lnSpc>
                <a:spcPct val="115000"/>
              </a:lnSpc>
              <a:spcBef>
                <a:spcPts val="1200"/>
              </a:spcBef>
              <a:spcAft>
                <a:spcPts val="0"/>
              </a:spcAft>
              <a:buClr>
                <a:schemeClr val="dk1"/>
              </a:buClr>
              <a:buSzPts val="1500"/>
              <a:buFont typeface="Lato"/>
              <a:buChar char="●"/>
            </a:pPr>
            <a:r>
              <a:rPr lang="en-GB" sz="1500">
                <a:solidFill>
                  <a:schemeClr val="dk1"/>
                </a:solidFill>
                <a:latin typeface="Lato"/>
                <a:ea typeface="Lato"/>
                <a:cs typeface="Lato"/>
                <a:sym typeface="Lato"/>
              </a:rPr>
              <a:t>How well do Neural ODEs interpolate and extrapolate?</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GB" sz="1500">
                <a:solidFill>
                  <a:schemeClr val="dk1"/>
                </a:solidFill>
                <a:latin typeface="Lato"/>
                <a:ea typeface="Lato"/>
                <a:cs typeface="Lato"/>
                <a:sym typeface="Lato"/>
              </a:rPr>
              <a:t>How do activation functions affect learning of complex dynamics?</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GB" sz="1500">
                <a:solidFill>
                  <a:schemeClr val="dk1"/>
                </a:solidFill>
                <a:latin typeface="Lato"/>
                <a:ea typeface="Lato"/>
                <a:cs typeface="Lato"/>
                <a:sym typeface="Lato"/>
              </a:rPr>
              <a:t>How do Neural ODEs compare to state-of-the-art methods like SINDy?</a:t>
            </a:r>
            <a:endParaRPr sz="15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Related Work</a:t>
            </a:r>
            <a:endParaRPr/>
          </a:p>
        </p:txBody>
      </p:sp>
      <p:sp>
        <p:nvSpPr>
          <p:cNvPr id="161" name="Google Shape;161;p17"/>
          <p:cNvSpPr txBox="1"/>
          <p:nvPr>
            <p:ph idx="1" type="body"/>
          </p:nvPr>
        </p:nvSpPr>
        <p:spPr>
          <a:xfrm>
            <a:off x="1297500" y="1267250"/>
            <a:ext cx="7038900" cy="3411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400"/>
              <a:t>Key Methods:</a:t>
            </a:r>
            <a:endParaRPr sz="1400"/>
          </a:p>
          <a:p>
            <a:pPr indent="-317500" lvl="0" marL="457200" marR="0" rtl="0" algn="l">
              <a:lnSpc>
                <a:spcPct val="115000"/>
              </a:lnSpc>
              <a:spcBef>
                <a:spcPts val="1200"/>
              </a:spcBef>
              <a:spcAft>
                <a:spcPts val="0"/>
              </a:spcAft>
              <a:buSzPts val="1400"/>
              <a:buChar char="●"/>
            </a:pPr>
            <a:r>
              <a:rPr lang="en-GB" sz="1400"/>
              <a:t>Neural ODEs [</a:t>
            </a:r>
            <a:r>
              <a:rPr lang="en-GB" sz="1400" u="sng">
                <a:solidFill>
                  <a:schemeClr val="hlink"/>
                </a:solidFill>
                <a:hlinkClick action="ppaction://hlinksldjump" r:id="rId3"/>
              </a:rPr>
              <a:t>1</a:t>
            </a:r>
            <a:r>
              <a:rPr lang="en-GB" sz="1400"/>
              <a:t>]: Continuous-time neural models trained on observed trajectories.</a:t>
            </a:r>
            <a:endParaRPr sz="1400"/>
          </a:p>
          <a:p>
            <a:pPr indent="-317500" lvl="0" marL="457200" marR="0" rtl="0" algn="l">
              <a:lnSpc>
                <a:spcPct val="115000"/>
              </a:lnSpc>
              <a:spcBef>
                <a:spcPts val="0"/>
              </a:spcBef>
              <a:spcAft>
                <a:spcPts val="0"/>
              </a:spcAft>
              <a:buSzPts val="1400"/>
              <a:buChar char="●"/>
            </a:pPr>
            <a:r>
              <a:rPr lang="en-GB" sz="1400"/>
              <a:t>SINDy </a:t>
            </a:r>
            <a:r>
              <a:rPr lang="en-GB" sz="1400"/>
              <a:t>[</a:t>
            </a:r>
            <a:r>
              <a:rPr lang="en-GB" sz="1400" u="sng">
                <a:solidFill>
                  <a:schemeClr val="hlink"/>
                </a:solidFill>
                <a:hlinkClick action="ppaction://hlinksldjump" r:id="rId4"/>
              </a:rPr>
              <a:t>2</a:t>
            </a:r>
            <a:r>
              <a:rPr lang="en-GB" sz="1400"/>
              <a:t>]</a:t>
            </a:r>
            <a:r>
              <a:rPr lang="en-GB" sz="1400"/>
              <a:t>: Identifies underlying equations by applying sparse regression to a library of candidate functions.</a:t>
            </a:r>
            <a:endParaRPr sz="1400"/>
          </a:p>
          <a:p>
            <a:pPr indent="0" lvl="0" marL="0" marR="0" rtl="0" algn="l">
              <a:lnSpc>
                <a:spcPct val="115000"/>
              </a:lnSpc>
              <a:spcBef>
                <a:spcPts val="1200"/>
              </a:spcBef>
              <a:spcAft>
                <a:spcPts val="0"/>
              </a:spcAft>
              <a:buNone/>
            </a:pPr>
            <a:r>
              <a:rPr lang="en-GB" sz="1400"/>
              <a:t>Recent Developments:</a:t>
            </a:r>
            <a:endParaRPr sz="1400"/>
          </a:p>
          <a:p>
            <a:pPr indent="-317500" lvl="0" marL="457200" marR="0" rtl="0" algn="l">
              <a:lnSpc>
                <a:spcPct val="115000"/>
              </a:lnSpc>
              <a:spcBef>
                <a:spcPts val="1200"/>
              </a:spcBef>
              <a:spcAft>
                <a:spcPts val="0"/>
              </a:spcAft>
              <a:buSzPts val="1400"/>
              <a:buChar char="●"/>
            </a:pPr>
            <a:r>
              <a:rPr lang="en-GB" sz="1400"/>
              <a:t>Stable Latent Neural ODEs [</a:t>
            </a:r>
            <a:r>
              <a:rPr lang="en-GB" sz="1400" u="sng">
                <a:solidFill>
                  <a:schemeClr val="hlink"/>
                </a:solidFill>
                <a:hlinkClick action="ppaction://hlinksldjump" r:id="rId5"/>
              </a:rPr>
              <a:t>3</a:t>
            </a:r>
            <a:r>
              <a:rPr lang="en-GB" sz="1400"/>
              <a:t>]: Trajectory-based training without needing time derivatives.</a:t>
            </a:r>
            <a:endParaRPr sz="1400"/>
          </a:p>
          <a:p>
            <a:pPr indent="-317500" lvl="0" marL="457200" marR="0" rtl="0" algn="l">
              <a:lnSpc>
                <a:spcPct val="115000"/>
              </a:lnSpc>
              <a:spcBef>
                <a:spcPts val="0"/>
              </a:spcBef>
              <a:spcAft>
                <a:spcPts val="0"/>
              </a:spcAft>
              <a:buSzPts val="1400"/>
              <a:buChar char="●"/>
            </a:pPr>
            <a:r>
              <a:rPr lang="en-GB" sz="1400"/>
              <a:t>ControlSynth ODEs [</a:t>
            </a:r>
            <a:r>
              <a:rPr lang="en-GB" sz="1400" u="sng">
                <a:solidFill>
                  <a:schemeClr val="hlink"/>
                </a:solidFill>
                <a:hlinkClick action="ppaction://hlinksldjump" r:id="rId6"/>
              </a:rPr>
              <a:t>4</a:t>
            </a:r>
            <a:r>
              <a:rPr lang="en-GB" sz="1400"/>
              <a:t>]: Designed for complex nonlinear systems with convergence guarantees.</a:t>
            </a:r>
            <a:endParaRPr sz="1400"/>
          </a:p>
          <a:p>
            <a:pPr indent="-317500" lvl="0" marL="457200" marR="0" rtl="0" algn="l">
              <a:lnSpc>
                <a:spcPct val="115000"/>
              </a:lnSpc>
              <a:spcBef>
                <a:spcPts val="0"/>
              </a:spcBef>
              <a:spcAft>
                <a:spcPts val="0"/>
              </a:spcAft>
              <a:buSzPts val="1400"/>
              <a:buChar char="●"/>
            </a:pPr>
            <a:r>
              <a:rPr lang="en-GB" sz="1400"/>
              <a:t>Challenges in Chaotic Regimes [</a:t>
            </a:r>
            <a:r>
              <a:rPr lang="en-GB" sz="1400" u="sng">
                <a:solidFill>
                  <a:schemeClr val="hlink"/>
                </a:solidFill>
                <a:hlinkClick action="ppaction://hlinksldjump" r:id="rId7"/>
              </a:rPr>
              <a:t>5</a:t>
            </a:r>
            <a:r>
              <a:rPr lang="en-GB" sz="1400"/>
              <a:t>]: ML models struggle to learn unstable dynamics (e.g., chaotic systems)</a:t>
            </a:r>
            <a:r>
              <a:rPr lang="en-GB" sz="1400">
                <a:solidFill>
                  <a:srgbClr val="000000"/>
                </a:solidFill>
                <a:latin typeface="Arial"/>
                <a:ea typeface="Arial"/>
                <a:cs typeface="Arial"/>
                <a:sym typeface="Arial"/>
              </a:rPr>
              <a:t>.</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Background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Dynamical Systems</a:t>
            </a:r>
            <a:endParaRPr/>
          </a:p>
        </p:txBody>
      </p:sp>
      <p:pic>
        <p:nvPicPr>
          <p:cNvPr id="172" name="Google Shape;172;p19"/>
          <p:cNvPicPr preferRelativeResize="0"/>
          <p:nvPr/>
        </p:nvPicPr>
        <p:blipFill>
          <a:blip r:embed="rId3">
            <a:alphaModFix/>
          </a:blip>
          <a:stretch>
            <a:fillRect/>
          </a:stretch>
        </p:blipFill>
        <p:spPr>
          <a:xfrm>
            <a:off x="2559174" y="1307849"/>
            <a:ext cx="2314349" cy="775825"/>
          </a:xfrm>
          <a:prstGeom prst="rect">
            <a:avLst/>
          </a:prstGeom>
          <a:noFill/>
          <a:ln>
            <a:noFill/>
          </a:ln>
        </p:spPr>
      </p:pic>
      <p:pic>
        <p:nvPicPr>
          <p:cNvPr id="173" name="Google Shape;173;p19"/>
          <p:cNvPicPr preferRelativeResize="0"/>
          <p:nvPr/>
        </p:nvPicPr>
        <p:blipFill>
          <a:blip r:embed="rId4">
            <a:alphaModFix/>
          </a:blip>
          <a:stretch>
            <a:fillRect/>
          </a:stretch>
        </p:blipFill>
        <p:spPr>
          <a:xfrm>
            <a:off x="2559174" y="2640924"/>
            <a:ext cx="2228600" cy="537200"/>
          </a:xfrm>
          <a:prstGeom prst="rect">
            <a:avLst/>
          </a:prstGeom>
          <a:noFill/>
          <a:ln>
            <a:noFill/>
          </a:ln>
        </p:spPr>
      </p:pic>
      <p:pic>
        <p:nvPicPr>
          <p:cNvPr id="174" name="Google Shape;174;p19"/>
          <p:cNvPicPr preferRelativeResize="0"/>
          <p:nvPr/>
        </p:nvPicPr>
        <p:blipFill>
          <a:blip r:embed="rId5">
            <a:alphaModFix/>
          </a:blip>
          <a:stretch>
            <a:fillRect/>
          </a:stretch>
        </p:blipFill>
        <p:spPr>
          <a:xfrm>
            <a:off x="3245887" y="3837500"/>
            <a:ext cx="855175" cy="367000"/>
          </a:xfrm>
          <a:prstGeom prst="rect">
            <a:avLst/>
          </a:prstGeom>
          <a:noFill/>
          <a:ln>
            <a:noFill/>
          </a:ln>
        </p:spPr>
      </p:pic>
      <p:sp>
        <p:nvSpPr>
          <p:cNvPr id="175" name="Google Shape;175;p19"/>
          <p:cNvSpPr txBox="1"/>
          <p:nvPr/>
        </p:nvSpPr>
        <p:spPr>
          <a:xfrm>
            <a:off x="1412175" y="1503313"/>
            <a:ext cx="110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ODE System</a:t>
            </a:r>
            <a:endParaRPr sz="1300">
              <a:solidFill>
                <a:schemeClr val="lt1"/>
              </a:solidFill>
              <a:latin typeface="Lato"/>
              <a:ea typeface="Lato"/>
              <a:cs typeface="Lato"/>
              <a:sym typeface="Lato"/>
            </a:endParaRPr>
          </a:p>
        </p:txBody>
      </p:sp>
      <p:sp>
        <p:nvSpPr>
          <p:cNvPr id="176" name="Google Shape;176;p19"/>
          <p:cNvSpPr txBox="1"/>
          <p:nvPr/>
        </p:nvSpPr>
        <p:spPr>
          <a:xfrm>
            <a:off x="1412175" y="2692775"/>
            <a:ext cx="110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Fixed Point</a:t>
            </a:r>
            <a:endParaRPr sz="1300">
              <a:solidFill>
                <a:schemeClr val="lt1"/>
              </a:solidFill>
              <a:latin typeface="Lato"/>
              <a:ea typeface="Lato"/>
              <a:cs typeface="Lato"/>
              <a:sym typeface="Lato"/>
            </a:endParaRPr>
          </a:p>
        </p:txBody>
      </p:sp>
      <p:sp>
        <p:nvSpPr>
          <p:cNvPr id="177" name="Google Shape;177;p19"/>
          <p:cNvSpPr txBox="1"/>
          <p:nvPr/>
        </p:nvSpPr>
        <p:spPr>
          <a:xfrm>
            <a:off x="1412175" y="3828550"/>
            <a:ext cx="167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Jacobian Matrix</a:t>
            </a:r>
            <a:endParaRPr sz="1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idx="1" type="body"/>
          </p:nvPr>
        </p:nvSpPr>
        <p:spPr>
          <a:xfrm>
            <a:off x="1297500" y="11777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Different eigenvalues of the 2D Jacobian matrix </a:t>
            </a:r>
            <a:r>
              <a:rPr lang="en-GB"/>
              <a:t>evaluated</a:t>
            </a:r>
            <a:r>
              <a:rPr lang="en-GB"/>
              <a:t> at the fixed point give different stability and dynamics.</a:t>
            </a:r>
            <a:endParaRPr/>
          </a:p>
        </p:txBody>
      </p:sp>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
            </a:r>
            <a:r>
              <a:rPr lang="en-GB"/>
              <a:t>ifferent Types of Fixed Points</a:t>
            </a:r>
            <a:endParaRPr/>
          </a:p>
        </p:txBody>
      </p:sp>
      <p:pic>
        <p:nvPicPr>
          <p:cNvPr id="184" name="Google Shape;184;p20" title="types of fixed point.png"/>
          <p:cNvPicPr preferRelativeResize="0"/>
          <p:nvPr/>
        </p:nvPicPr>
        <p:blipFill>
          <a:blip r:embed="rId3">
            <a:alphaModFix/>
          </a:blip>
          <a:stretch>
            <a:fillRect/>
          </a:stretch>
        </p:blipFill>
        <p:spPr>
          <a:xfrm>
            <a:off x="2882512" y="1839400"/>
            <a:ext cx="3441875" cy="2832350"/>
          </a:xfrm>
          <a:prstGeom prst="rect">
            <a:avLst/>
          </a:prstGeom>
          <a:noFill/>
          <a:ln>
            <a:noFill/>
          </a:ln>
        </p:spPr>
      </p:pic>
      <p:sp>
        <p:nvSpPr>
          <p:cNvPr id="185" name="Google Shape;185;p20"/>
          <p:cNvSpPr txBox="1"/>
          <p:nvPr/>
        </p:nvSpPr>
        <p:spPr>
          <a:xfrm>
            <a:off x="4075950" y="4632550"/>
            <a:ext cx="114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Figure from [6]</a:t>
            </a:r>
            <a:endParaRPr sz="11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Other Dynamical Behaviours</a:t>
            </a:r>
            <a:endParaRPr/>
          </a:p>
        </p:txBody>
      </p:sp>
      <p:sp>
        <p:nvSpPr>
          <p:cNvPr id="191" name="Google Shape;191;p21"/>
          <p:cNvSpPr txBox="1"/>
          <p:nvPr>
            <p:ph idx="1" type="body"/>
          </p:nvPr>
        </p:nvSpPr>
        <p:spPr>
          <a:xfrm>
            <a:off x="1297500" y="1034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Limit Cycle: An isolated periodic solution, which is a closed trajectory in the phase plane, having the property that at least one other trajectory spirals into it either as t → ∞, or as t → −∞. </a:t>
            </a:r>
            <a:endParaRPr/>
          </a:p>
          <a:p>
            <a:pPr indent="0" lvl="0" marL="0" rtl="0" algn="l">
              <a:spcBef>
                <a:spcPts val="1200"/>
              </a:spcBef>
              <a:spcAft>
                <a:spcPts val="0"/>
              </a:spcAft>
              <a:buNone/>
            </a:pPr>
            <a:r>
              <a:rPr lang="en-GB"/>
              <a:t>• Heteroclinic Orbit: A path joins two different equilibrium points in the phase space.</a:t>
            </a:r>
            <a:endParaRPr/>
          </a:p>
          <a:p>
            <a:pPr indent="0" lvl="0" marL="0" rtl="0" algn="l">
              <a:spcBef>
                <a:spcPts val="1200"/>
              </a:spcBef>
              <a:spcAft>
                <a:spcPts val="0"/>
              </a:spcAft>
              <a:buNone/>
            </a:pPr>
            <a:r>
              <a:rPr lang="en-GB"/>
              <a:t>• Homoclinic Orbit: A path joins a saddle equilibrium point to itself in the phase space.</a:t>
            </a:r>
            <a:endParaRPr/>
          </a:p>
          <a:p>
            <a:pPr indent="0" lvl="0" marL="0" rtl="0" algn="l">
              <a:spcBef>
                <a:spcPts val="1200"/>
              </a:spcBef>
              <a:spcAft>
                <a:spcPts val="0"/>
              </a:spcAft>
              <a:buNone/>
            </a:pPr>
            <a:r>
              <a:rPr lang="en-GB"/>
              <a:t>• Chaos: The system exhibits extreme sensitivity to initial conditions, meaning that tiny differences in starting points can lead to vastly different trajectories over time.</a:t>
            </a:r>
            <a:endParaRPr/>
          </a:p>
          <a:p>
            <a:pPr indent="0" lvl="0" marL="0" rtl="0" algn="l">
              <a:spcBef>
                <a:spcPts val="1200"/>
              </a:spcBef>
              <a:spcAft>
                <a:spcPts val="1200"/>
              </a:spcAft>
              <a:buNone/>
            </a:pPr>
            <a:r>
              <a:t/>
            </a:r>
            <a:endParaRPr/>
          </a:p>
        </p:txBody>
      </p:sp>
      <p:pic>
        <p:nvPicPr>
          <p:cNvPr id="192" name="Google Shape;192;p21"/>
          <p:cNvPicPr preferRelativeResize="0"/>
          <p:nvPr/>
        </p:nvPicPr>
        <p:blipFill>
          <a:blip r:embed="rId3">
            <a:alphaModFix/>
          </a:blip>
          <a:stretch>
            <a:fillRect/>
          </a:stretch>
        </p:blipFill>
        <p:spPr>
          <a:xfrm>
            <a:off x="2729050" y="3085670"/>
            <a:ext cx="4023399" cy="1765150"/>
          </a:xfrm>
          <a:prstGeom prst="rect">
            <a:avLst/>
          </a:prstGeom>
          <a:noFill/>
          <a:ln>
            <a:noFill/>
          </a:ln>
        </p:spPr>
      </p:pic>
      <p:sp>
        <p:nvSpPr>
          <p:cNvPr id="193" name="Google Shape;193;p21"/>
          <p:cNvSpPr txBox="1"/>
          <p:nvPr/>
        </p:nvSpPr>
        <p:spPr>
          <a:xfrm>
            <a:off x="4168500" y="4789500"/>
            <a:ext cx="114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Figure from [7]</a:t>
            </a:r>
            <a:endParaRPr sz="11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